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275" r:id="rId48"/>
    <p:sldId id="329" r:id="rId49"/>
  </p:sldIdLst>
  <p:sldSz cx="12192000" cy="6858000"/>
  <p:notesSz cx="6858000" cy="1857375"/>
  <p:custDataLst>
    <p:tags r:id="rId5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5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showGuides="1">
      <p:cViewPr varScale="1">
        <p:scale>
          <a:sx n="117" d="100"/>
          <a:sy n="117" d="100"/>
        </p:scale>
        <p:origin x="184" y="408"/>
      </p:cViewPr>
      <p:guideLst>
        <p:guide orient="horz" pos="2160"/>
        <p:guide pos="385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4.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purpleziyi/DataScience/blob/main/c10/3.%20Data_wrangling_ZekK73CQ9.ipynb" TargetMode="Externa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purpleziyi/DataScience/blob/main/c10/Complete%20the%20EDA%20with%20Visualization%20lab.ipynb" TargetMode="Externa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purpleziyi/DataScience/blob/main/c10/5.%20Complete%20the%20EDA%20with%20SQL%20lab.ipynb" TargetMode="Externa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purpleziyi/DataScience/blob/main/c10/6.%20Complete%20the%20Interactive%20Visual%20Analytics%20with%20.ipynb" TargetMode="Externa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purpleziyi/DataScience/blob/main/c10/7.%20spacex_dash_app.py" TargetMode="Externa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hyperlink" Target="https://github.com/purpleziyi/DataScience/blob/main/c10/8.Machine%20Learning%20Prediction%20lab.ipynb" TargetMode="Externa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hyperlink" Target="https://github.com/purpleziyi/DataScience/blob/main/c10/1.%20Complete%20the%20Data%20Collection%20API%20Lab.ipynb" TargetMode="Externa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hyperlink" Target="https://github.com/purpleziyi/DataScience/blob/main/c10/2.%20Data%20Collection%20with%20Web%20Scraping.ipynb" TargetMode="Externa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&lt;Ziyi Z</a:t>
            </a:r>
            <a:r>
              <a:rPr lang="en-US">
                <a:solidFill>
                  <a:schemeClr val="bg2"/>
                </a:solidFill>
                <a:latin typeface="Abadi"/>
                <a:ea typeface="SF Pro" pitchFamily="2" charset="0"/>
                <a:cs typeface="SF Pro" pitchFamily="2" charset="0"/>
              </a:rPr>
              <a:t>hang&gt;</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&lt;2024/4/1&gt;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cs typeface="+mn-lt"/>
              </a:rPr>
              <a:t>I calculated the number of launches on each site and the occurrence of each orbit</a:t>
            </a:r>
            <a:endParaRPr lang="en-US" sz="2200">
              <a:solidFill>
                <a:schemeClr val="accent3">
                  <a:lumMod val="25000"/>
                </a:schemeClr>
              </a:solidFill>
              <a:cs typeface="+mn-lt"/>
            </a:endParaRPr>
          </a:p>
          <a:p>
            <a:r>
              <a:rPr lang="en-US" sz="2200">
                <a:solidFill>
                  <a:schemeClr val="accent3">
                    <a:lumMod val="25000"/>
                  </a:schemeClr>
                </a:solidFill>
                <a:cs typeface="+mn-lt"/>
              </a:rPr>
              <a:t>I calculated all the outcomes and converted into outcome label (0-1 class)</a:t>
            </a:r>
            <a:endParaRPr lang="en-US" sz="2200">
              <a:solidFill>
                <a:schemeClr val="accent3">
                  <a:lumMod val="25000"/>
                </a:schemeClr>
              </a:solidFill>
              <a:cs typeface="+mn-lt"/>
            </a:endParaRPr>
          </a:p>
          <a:p>
            <a:r>
              <a:rPr lang="en-US" sz="2200">
                <a:solidFill>
                  <a:schemeClr val="accent3">
                    <a:lumMod val="25000"/>
                  </a:schemeClr>
                </a:solidFill>
                <a:cs typeface="+mn-lt"/>
                <a:hlinkClick r:id="rId2" action="ppaction://hlinkfile"/>
              </a:rPr>
              <a:t>GitHub URL</a:t>
            </a:r>
            <a:r>
              <a:rPr lang="en-US" sz="2200">
                <a:solidFill>
                  <a:schemeClr val="accent3">
                    <a:lumMod val="25000"/>
                  </a:schemeClr>
                </a:solidFill>
                <a:cs typeface="+mn-lt"/>
              </a:rPr>
              <a:t>: https://github.com/purpleziyi/DataScience/blob/main/c10/3.%20Data_wrangling_ZekK73CQ9.ipynb</a:t>
            </a:r>
            <a:endParaRPr lang="en-US" sz="2200">
              <a:solidFill>
                <a:schemeClr val="accent3">
                  <a:lumMod val="25000"/>
                </a:schemeClr>
              </a:solidFill>
              <a:cs typeface="+mn-lt"/>
            </a:endParaRPr>
          </a:p>
          <a:p>
            <a:endParaRPr lang="en-US"/>
          </a:p>
          <a:p>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440180"/>
            <a:ext cx="10711815" cy="4986655"/>
          </a:xfrm>
          <a:prstGeom prst="rect">
            <a:avLst/>
          </a:prstGeom>
        </p:spPr>
        <p:txBody>
          <a:bodyPr lIns="91440" tIns="45720" rIns="91440" bIns="45720" anchor="t"/>
          <a:lstStyle/>
          <a:p>
            <a:pPr>
              <a:lnSpc>
                <a:spcPct val="100000"/>
              </a:lnSpc>
              <a:spcBef>
                <a:spcPts val="1400"/>
              </a:spcBef>
            </a:pPr>
            <a:r>
              <a:rPr lang="en-US" sz="2000">
                <a:solidFill>
                  <a:schemeClr val="accent3">
                    <a:lumMod val="25000"/>
                  </a:schemeClr>
                </a:solidFill>
                <a:cs typeface="+mn-lt"/>
              </a:rPr>
              <a:t>I explored the data by visualizing the relation between ‘FlightNumber’ and ‘PayloadMass’, ‘FlightNumber’ and ‘LaunchSite’, ‘PayloadMass’ and ‘LauchSite’, ‘Orbit’ and ‘ClassMean’, ‘FlightNumber’ and ‘Orbit’, ‘PayloadMass’ and ‘Orbit’, ‘Year’ and ‘ClassMean’</a:t>
            </a:r>
            <a:endParaRPr lang="en-US" sz="2000">
              <a:solidFill>
                <a:schemeClr val="accent3">
                  <a:lumMod val="25000"/>
                </a:schemeClr>
              </a:solidFill>
              <a:cs typeface="+mn-lt"/>
            </a:endParaRPr>
          </a:p>
          <a:p>
            <a:pPr>
              <a:lnSpc>
                <a:spcPct val="100000"/>
              </a:lnSpc>
              <a:spcBef>
                <a:spcPts val="1400"/>
              </a:spcBef>
            </a:pPr>
            <a:r>
              <a:rPr lang="en-US" sz="2000">
                <a:solidFill>
                  <a:schemeClr val="accent3">
                    <a:lumMod val="25000"/>
                  </a:schemeClr>
                </a:solidFill>
                <a:cs typeface="+mn-lt"/>
              </a:rPr>
              <a:t>Add the GitHub URL of your completed EDA with data visualization notebook, as an external reference and peer-review purpose</a:t>
            </a:r>
            <a:endParaRPr lang="en-US" sz="2000">
              <a:solidFill>
                <a:schemeClr val="accent3">
                  <a:lumMod val="25000"/>
                </a:schemeClr>
              </a:solidFill>
              <a:cs typeface="+mn-lt"/>
            </a:endParaRPr>
          </a:p>
          <a:p>
            <a:pPr marL="0" indent="0">
              <a:lnSpc>
                <a:spcPct val="100000"/>
              </a:lnSpc>
              <a:spcBef>
                <a:spcPts val="1400"/>
              </a:spcBef>
              <a:buNone/>
            </a:pPr>
            <a:r>
              <a:rPr lang="en-US" sz="2000">
                <a:solidFill>
                  <a:schemeClr val="accent3">
                    <a:lumMod val="25000"/>
                  </a:schemeClr>
                </a:solidFill>
                <a:cs typeface="+mn-lt"/>
                <a:hlinkClick r:id="rId2" action="ppaction://hlinkfile"/>
              </a:rPr>
              <a:t>My Github URL:</a:t>
            </a:r>
            <a:endParaRPr lang="en-US" sz="2000">
              <a:solidFill>
                <a:schemeClr val="accent3">
                  <a:lumMod val="25000"/>
                </a:schemeClr>
              </a:solidFill>
              <a:cs typeface="+mn-lt"/>
            </a:endParaRPr>
          </a:p>
          <a:p>
            <a:pPr marL="0" indent="0">
              <a:buNone/>
            </a:pPr>
            <a:r>
              <a:rPr lang="en-US" sz="2000">
                <a:cs typeface="+mn-lt"/>
              </a:rPr>
              <a:t>https://github.com/purpleziyi/DataScience/blob/main/c10/Complete%20the%20EDA%20with%20Visualization%20lab.ipynb</a:t>
            </a:r>
            <a:endParaRPr lang="en-US" sz="2000">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61670" y="1354455"/>
            <a:ext cx="11017250" cy="5073015"/>
          </a:xfrm>
          <a:prstGeom prst="rect">
            <a:avLst/>
          </a:prstGeom>
        </p:spPr>
        <p:txBody>
          <a:bodyPr lIns="91440" tIns="45720" rIns="91440" bIns="45720" anchor="t"/>
          <a:lstStyle/>
          <a:p>
            <a:pPr marL="0" indent="0" fontAlgn="auto">
              <a:lnSpc>
                <a:spcPct val="100000"/>
              </a:lnSpc>
              <a:spcBef>
                <a:spcPts val="1400"/>
              </a:spcBef>
              <a:buNone/>
            </a:pPr>
            <a:r>
              <a:rPr lang="en-US" sz="1800">
                <a:solidFill>
                  <a:schemeClr val="accent3">
                    <a:lumMod val="25000"/>
                  </a:schemeClr>
                </a:solidFill>
                <a:cs typeface="+mn-lt"/>
              </a:rPr>
              <a:t>• Loading the dataset into the corresponding table in a Db2 database, and executing SQL queries to answer following questions:</a:t>
            </a:r>
            <a:endParaRPr lang="en-US" sz="18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rPr>
              <a:t>○ Displaying the names of the unique launch sites in the space mission</a:t>
            </a:r>
            <a:endParaRPr lang="en-US" sz="15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rPr>
              <a:t>○ Displaying 5 records where launch sites begin with the string 'CCA'</a:t>
            </a:r>
            <a:endParaRPr lang="en-US" sz="15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rPr>
              <a:t>○ Displaying the total payload mass carried by boosters launched by NASA (CRS)</a:t>
            </a:r>
            <a:endParaRPr lang="en-US" sz="15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rPr>
              <a:t>○ Displaying average payload mass carried by booster version F9 v1.1</a:t>
            </a:r>
            <a:endParaRPr lang="en-US" sz="15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rPr>
              <a:t>○ Listing the date when the first successful landing outcome in ground pad was achieved</a:t>
            </a:r>
            <a:endParaRPr lang="en-US" sz="15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rPr>
              <a:t>○ Listing the names of the boosters which have success in drone ship and have payload mass greater than 4000 but less than 6000</a:t>
            </a:r>
            <a:endParaRPr lang="en-US" sz="15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rPr>
              <a:t>○ Listing the total number of successful and failure mission outcomes</a:t>
            </a:r>
            <a:endParaRPr lang="en-US" sz="15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rPr>
              <a:t>○ Listing the names of the booster_versions which have carried the maximum payload mass</a:t>
            </a:r>
            <a:endParaRPr lang="en-US" sz="15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rPr>
              <a:t>○ Listing the failed landing_outcomes in drone ship, their booster versions, and launch site names for in year 2015</a:t>
            </a:r>
            <a:endParaRPr lang="en-US" sz="15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rPr>
              <a:t>○ Ranking the count of landing outcomes (such as Failure (drone ship) or Success (ground pad)) between the date 2010-06-04 and 2017-03-20, in descending order</a:t>
            </a:r>
            <a:endParaRPr lang="en-US" sz="15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hlinkClick r:id="rId2" action="ppaction://hlinkfile"/>
              </a:rPr>
              <a:t>Github URL:</a:t>
            </a:r>
            <a:r>
              <a:rPr lang="en-US" sz="1500">
                <a:solidFill>
                  <a:schemeClr val="accent3">
                    <a:lumMod val="25000"/>
                  </a:schemeClr>
                </a:solidFill>
                <a:cs typeface="+mn-lt"/>
              </a:rPr>
              <a:t>  </a:t>
            </a:r>
            <a:endParaRPr lang="en-US" sz="1500">
              <a:solidFill>
                <a:schemeClr val="accent3">
                  <a:lumMod val="25000"/>
                </a:schemeClr>
              </a:solidFill>
              <a:cs typeface="+mn-lt"/>
            </a:endParaRPr>
          </a:p>
          <a:p>
            <a:pPr marL="0" indent="0" fontAlgn="auto">
              <a:lnSpc>
                <a:spcPct val="70000"/>
              </a:lnSpc>
              <a:spcBef>
                <a:spcPts val="1400"/>
              </a:spcBef>
              <a:buNone/>
            </a:pPr>
            <a:r>
              <a:rPr lang="en-US" sz="1500">
                <a:solidFill>
                  <a:schemeClr val="accent3">
                    <a:lumMod val="25000"/>
                  </a:schemeClr>
                </a:solidFill>
                <a:cs typeface="+mn-lt"/>
              </a:rPr>
              <a:t>https://github.com/purpleziyi/DataScience/blob/main/c10/5.%20Complete%20the%20EDA%20with%20SQL%20lab.ipynb</a:t>
            </a:r>
            <a:endParaRPr lang="en-US" sz="1500">
              <a:solidFill>
                <a:schemeClr val="accent3">
                  <a:lumMod val="25000"/>
                </a:schemeClr>
              </a:solidFill>
              <a:cs typeface="+mn-lt"/>
            </a:endParaRPr>
          </a:p>
          <a:p>
            <a:pPr marL="0" indent="0" fontAlgn="auto">
              <a:lnSpc>
                <a:spcPct val="100000"/>
              </a:lnSpc>
              <a:buNone/>
            </a:pPr>
            <a:endParaRPr lang="en-US" sz="1500"/>
          </a:p>
          <a:p>
            <a:pPr marL="0" indent="0" fontAlgn="auto">
              <a:lnSpc>
                <a:spcPct val="100000"/>
              </a:lnSpc>
              <a:buNone/>
            </a:pPr>
            <a:endParaRPr lang="en-US" sz="150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cs typeface="+mn-lt"/>
              </a:rPr>
              <a:t>I included all launch sites as circle objects and markers, with colors indicating the success of the mission.</a:t>
            </a:r>
            <a:endParaRPr lang="en-US" sz="2200">
              <a:solidFill>
                <a:schemeClr val="accent3">
                  <a:lumMod val="25000"/>
                </a:schemeClr>
              </a:solidFill>
              <a:cs typeface="+mn-lt"/>
            </a:endParaRPr>
          </a:p>
          <a:p>
            <a:pPr>
              <a:lnSpc>
                <a:spcPct val="100000"/>
              </a:lnSpc>
              <a:spcBef>
                <a:spcPts val="1400"/>
              </a:spcBef>
            </a:pPr>
            <a:r>
              <a:rPr lang="en-US" sz="2200">
                <a:solidFill>
                  <a:schemeClr val="accent3">
                    <a:lumMod val="25000"/>
                  </a:schemeClr>
                </a:solidFill>
                <a:cs typeface="+mn-lt"/>
              </a:rPr>
              <a:t>Various colored markers provide insights into which launch sites have comparatively higher success rates.</a:t>
            </a:r>
            <a:endParaRPr lang="en-US" sz="2200">
              <a:solidFill>
                <a:schemeClr val="accent3">
                  <a:lumMod val="25000"/>
                </a:schemeClr>
              </a:solidFill>
              <a:cs typeface="+mn-lt"/>
            </a:endParaRPr>
          </a:p>
          <a:p>
            <a:pPr>
              <a:lnSpc>
                <a:spcPct val="100000"/>
              </a:lnSpc>
              <a:spcBef>
                <a:spcPts val="1400"/>
              </a:spcBef>
            </a:pPr>
            <a:r>
              <a:rPr lang="en-US" sz="2200">
                <a:solidFill>
                  <a:schemeClr val="accent3">
                    <a:lumMod val="25000"/>
                  </a:schemeClr>
                </a:solidFill>
                <a:cs typeface="+mn-lt"/>
              </a:rPr>
              <a:t>Distances between a launch site and its surrounding areas were computed.</a:t>
            </a:r>
            <a:endParaRPr lang="en-US" sz="2200">
              <a:solidFill>
                <a:schemeClr val="accent3">
                  <a:lumMod val="25000"/>
                </a:schemeClr>
              </a:solidFill>
              <a:cs typeface="+mn-lt"/>
            </a:endParaRPr>
          </a:p>
          <a:p>
            <a:pPr marL="0" indent="0">
              <a:lnSpc>
                <a:spcPct val="100000"/>
              </a:lnSpc>
              <a:spcBef>
                <a:spcPts val="1400"/>
              </a:spcBef>
              <a:buNone/>
            </a:pPr>
            <a:r>
              <a:rPr lang="en-US" sz="2200">
                <a:solidFill>
                  <a:schemeClr val="accent3">
                    <a:lumMod val="25000"/>
                  </a:schemeClr>
                </a:solidFill>
                <a:cs typeface="+mn-lt"/>
                <a:hlinkClick r:id="rId2" action="ppaction://hlinkfile"/>
              </a:rPr>
              <a:t>GitHub URL</a:t>
            </a:r>
            <a:r>
              <a:rPr lang="en-US" sz="2200">
                <a:solidFill>
                  <a:schemeClr val="accent3">
                    <a:lumMod val="25000"/>
                  </a:schemeClr>
                </a:solidFill>
                <a:cs typeface="+mn-lt"/>
              </a:rPr>
              <a:t> :</a:t>
            </a:r>
            <a:endParaRPr lang="en-US" sz="2200">
              <a:solidFill>
                <a:schemeClr val="accent3">
                  <a:lumMod val="25000"/>
                </a:schemeClr>
              </a:solidFill>
              <a:cs typeface="+mn-lt"/>
            </a:endParaRPr>
          </a:p>
          <a:p>
            <a:pPr marL="0" indent="0">
              <a:lnSpc>
                <a:spcPct val="100000"/>
              </a:lnSpc>
              <a:spcBef>
                <a:spcPts val="1400"/>
              </a:spcBef>
              <a:buNone/>
            </a:pPr>
            <a:r>
              <a:rPr lang="en-US" sz="2200">
                <a:solidFill>
                  <a:schemeClr val="accent3">
                    <a:lumMod val="25000"/>
                  </a:schemeClr>
                </a:solidFill>
                <a:cs typeface="+mn-lt"/>
              </a:rPr>
              <a:t>https://github.com/purpleziyi/DataScience/blob/main/c10/6.%20Complete%20the%20Interactive%20Visual%20Analytics%20with%20.ipynb</a:t>
            </a:r>
            <a:endParaRPr lang="en-US" sz="2200">
              <a:solidFill>
                <a:schemeClr val="accent3">
                  <a:lumMod val="25000"/>
                </a:schemeClr>
              </a:solidFill>
              <a:cs typeface="+mn-lt"/>
            </a:endParaRPr>
          </a:p>
          <a:p>
            <a:endParaRPr lang="en-US"/>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cs typeface="+mn-lt"/>
              </a:rPr>
              <a:t>I plotted a pie chart showing the total number of launches by a particular sites</a:t>
            </a:r>
            <a:endParaRPr lang="en-US" sz="2200">
              <a:solidFill>
                <a:schemeClr val="accent3">
                  <a:lumMod val="25000"/>
                </a:schemeClr>
              </a:solidFill>
              <a:cs typeface="+mn-lt"/>
            </a:endParaRPr>
          </a:p>
          <a:p>
            <a:pPr>
              <a:lnSpc>
                <a:spcPct val="100000"/>
              </a:lnSpc>
              <a:spcBef>
                <a:spcPts val="1400"/>
              </a:spcBef>
            </a:pPr>
            <a:r>
              <a:rPr lang="en-US" sz="2200">
                <a:solidFill>
                  <a:schemeClr val="accent3">
                    <a:lumMod val="25000"/>
                  </a:schemeClr>
                </a:solidFill>
                <a:cs typeface="+mn-lt"/>
              </a:rPr>
              <a:t>I plotted a scatter plot showing the relation between Outcome and payloas mass for a particular booster version </a:t>
            </a:r>
            <a:endParaRPr lang="en-US" sz="2200">
              <a:solidFill>
                <a:schemeClr val="accent3">
                  <a:lumMod val="25000"/>
                </a:schemeClr>
              </a:solidFill>
              <a:cs typeface="+mn-lt"/>
            </a:endParaRPr>
          </a:p>
          <a:p>
            <a:pPr marL="0" indent="0">
              <a:lnSpc>
                <a:spcPct val="100000"/>
              </a:lnSpc>
              <a:spcBef>
                <a:spcPts val="1400"/>
              </a:spcBef>
              <a:buNone/>
            </a:pPr>
            <a:r>
              <a:rPr lang="en-US" sz="2200">
                <a:solidFill>
                  <a:schemeClr val="accent3">
                    <a:lumMod val="25000"/>
                  </a:schemeClr>
                </a:solidFill>
                <a:cs typeface="+mn-lt"/>
                <a:hlinkClick r:id="rId2" action="ppaction://hlinkfile"/>
              </a:rPr>
              <a:t>GitHub URL</a:t>
            </a:r>
            <a:r>
              <a:rPr lang="en-US" sz="2200">
                <a:solidFill>
                  <a:schemeClr val="accent3">
                    <a:lumMod val="25000"/>
                  </a:schemeClr>
                </a:solidFill>
                <a:cs typeface="+mn-lt"/>
              </a:rPr>
              <a:t>:</a:t>
            </a:r>
            <a:endParaRPr lang="en-US" sz="2200">
              <a:solidFill>
                <a:schemeClr val="accent3">
                  <a:lumMod val="25000"/>
                </a:schemeClr>
              </a:solidFill>
              <a:cs typeface="+mn-lt"/>
            </a:endParaRPr>
          </a:p>
          <a:p>
            <a:pPr marL="0" indent="0">
              <a:lnSpc>
                <a:spcPct val="100000"/>
              </a:lnSpc>
              <a:spcBef>
                <a:spcPts val="1400"/>
              </a:spcBef>
              <a:buNone/>
            </a:pPr>
            <a:r>
              <a:rPr lang="en-US" sz="2200">
                <a:solidFill>
                  <a:schemeClr val="accent3">
                    <a:lumMod val="25000"/>
                  </a:schemeClr>
                </a:solidFill>
                <a:cs typeface="+mn-lt"/>
              </a:rPr>
              <a:t>https://github.com/purpleziyi/DataScience/blob/main/c10/7.%20spacex_dash_app.py</a:t>
            </a:r>
            <a:endParaRPr lang="en-US" sz="2200">
              <a:solidFill>
                <a:schemeClr val="accent3">
                  <a:lumMod val="25000"/>
                </a:schemeClr>
              </a:solidFill>
              <a:cs typeface="+mn-lt"/>
            </a:endParaRPr>
          </a:p>
          <a:p>
            <a:pPr marL="0" indent="0">
              <a:lnSpc>
                <a:spcPct val="100000"/>
              </a:lnSpc>
              <a:spcBef>
                <a:spcPts val="1400"/>
              </a:spcBef>
              <a:buNone/>
            </a:pPr>
            <a:endParaRPr lang="en-US" sz="2200">
              <a:solidFill>
                <a:schemeClr val="accent3">
                  <a:lumMod val="25000"/>
                </a:schemeClr>
              </a:solidFill>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28675" y="1381125"/>
            <a:ext cx="10457180" cy="4636770"/>
          </a:xfrm>
          <a:prstGeom prst="rect">
            <a:avLst/>
          </a:prstGeom>
        </p:spPr>
        <p:txBody>
          <a:bodyPr>
            <a:normAutofit/>
          </a:bodyPr>
          <a:lstStyle/>
          <a:p>
            <a:pPr marL="0" indent="0">
              <a:lnSpc>
                <a:spcPct val="70000"/>
              </a:lnSpc>
              <a:spcBef>
                <a:spcPts val="1400"/>
              </a:spcBef>
              <a:buNone/>
            </a:pPr>
            <a:r>
              <a:rPr lang="en-US" sz="2000">
                <a:solidFill>
                  <a:schemeClr val="accent3">
                    <a:lumMod val="25000"/>
                  </a:schemeClr>
                </a:solidFill>
                <a:cs typeface="+mn-lt"/>
              </a:rPr>
              <a:t>• Perform exploratory Data Analysis and determine Training Labels</a:t>
            </a:r>
            <a:endParaRPr lang="en-US" sz="2000">
              <a:solidFill>
                <a:schemeClr val="accent3">
                  <a:lumMod val="25000"/>
                </a:schemeClr>
              </a:solidFill>
              <a:cs typeface="+mn-lt"/>
            </a:endParaRPr>
          </a:p>
          <a:p>
            <a:pPr marL="457200" lvl="1" indent="0">
              <a:lnSpc>
                <a:spcPct val="70000"/>
              </a:lnSpc>
              <a:spcBef>
                <a:spcPts val="1400"/>
              </a:spcBef>
              <a:buNone/>
            </a:pPr>
            <a:r>
              <a:rPr lang="en-US" sz="1800">
                <a:solidFill>
                  <a:schemeClr val="accent3">
                    <a:lumMod val="25000"/>
                  </a:schemeClr>
                </a:solidFill>
                <a:cs typeface="+mn-lt"/>
              </a:rPr>
              <a:t>○ Create a column for the class</a:t>
            </a:r>
            <a:endParaRPr lang="en-US" sz="1800">
              <a:solidFill>
                <a:schemeClr val="accent3">
                  <a:lumMod val="25000"/>
                </a:schemeClr>
              </a:solidFill>
              <a:cs typeface="+mn-lt"/>
            </a:endParaRPr>
          </a:p>
          <a:p>
            <a:pPr marL="457200" lvl="1" indent="0">
              <a:lnSpc>
                <a:spcPct val="70000"/>
              </a:lnSpc>
              <a:spcBef>
                <a:spcPts val="1400"/>
              </a:spcBef>
              <a:buNone/>
            </a:pPr>
            <a:r>
              <a:rPr lang="en-US" sz="1800">
                <a:solidFill>
                  <a:schemeClr val="accent3">
                    <a:lumMod val="25000"/>
                  </a:schemeClr>
                </a:solidFill>
                <a:cs typeface="+mn-lt"/>
              </a:rPr>
              <a:t>○ Standardize the data</a:t>
            </a:r>
            <a:endParaRPr lang="en-US" sz="1800">
              <a:solidFill>
                <a:schemeClr val="accent3">
                  <a:lumMod val="25000"/>
                </a:schemeClr>
              </a:solidFill>
              <a:cs typeface="+mn-lt"/>
            </a:endParaRPr>
          </a:p>
          <a:p>
            <a:pPr marL="457200" lvl="1" indent="0">
              <a:lnSpc>
                <a:spcPct val="70000"/>
              </a:lnSpc>
              <a:spcBef>
                <a:spcPts val="1400"/>
              </a:spcBef>
              <a:buNone/>
            </a:pPr>
            <a:r>
              <a:rPr lang="en-US" sz="1800">
                <a:solidFill>
                  <a:schemeClr val="accent3">
                    <a:lumMod val="25000"/>
                  </a:schemeClr>
                </a:solidFill>
                <a:cs typeface="+mn-lt"/>
              </a:rPr>
              <a:t>○ Split into training data and test data</a:t>
            </a:r>
            <a:endParaRPr lang="en-US" sz="1800">
              <a:solidFill>
                <a:schemeClr val="accent3">
                  <a:lumMod val="25000"/>
                </a:schemeClr>
              </a:solidFill>
              <a:cs typeface="+mn-lt"/>
            </a:endParaRPr>
          </a:p>
          <a:p>
            <a:pPr marL="0" indent="0">
              <a:lnSpc>
                <a:spcPct val="70000"/>
              </a:lnSpc>
              <a:spcBef>
                <a:spcPts val="1400"/>
              </a:spcBef>
              <a:buNone/>
            </a:pPr>
            <a:r>
              <a:rPr lang="en-US" sz="2000">
                <a:solidFill>
                  <a:schemeClr val="accent3">
                    <a:lumMod val="25000"/>
                  </a:schemeClr>
                </a:solidFill>
                <a:cs typeface="+mn-lt"/>
              </a:rPr>
              <a:t>• Find best Hyperparameter for SVM, Classification Trees and Logistic Regression</a:t>
            </a:r>
            <a:endParaRPr lang="en-US" sz="2000">
              <a:solidFill>
                <a:schemeClr val="accent3">
                  <a:lumMod val="25000"/>
                </a:schemeClr>
              </a:solidFill>
              <a:cs typeface="+mn-lt"/>
            </a:endParaRPr>
          </a:p>
          <a:p>
            <a:pPr marL="457200" lvl="1" indent="0">
              <a:lnSpc>
                <a:spcPct val="70000"/>
              </a:lnSpc>
              <a:spcBef>
                <a:spcPts val="1400"/>
              </a:spcBef>
              <a:buNone/>
            </a:pPr>
            <a:r>
              <a:rPr lang="en-US" sz="1800">
                <a:solidFill>
                  <a:schemeClr val="accent3">
                    <a:lumMod val="25000"/>
                  </a:schemeClr>
                </a:solidFill>
                <a:cs typeface="+mn-lt"/>
              </a:rPr>
              <a:t>○ Find the method performs best using test data</a:t>
            </a:r>
            <a:endParaRPr lang="en-US" sz="1800">
              <a:solidFill>
                <a:schemeClr val="accent3">
                  <a:lumMod val="25000"/>
                </a:schemeClr>
              </a:solidFill>
              <a:cs typeface="+mn-lt"/>
            </a:endParaRPr>
          </a:p>
          <a:p>
            <a:pPr marL="0" indent="0">
              <a:buNone/>
            </a:pPr>
            <a:r>
              <a:rPr lang="en-US" sz="2000">
                <a:cs typeface="+mn-lt"/>
                <a:hlinkClick r:id="rId2" action="ppaction://hlinkfile"/>
              </a:rPr>
              <a:t>Github URL:</a:t>
            </a:r>
            <a:endParaRPr lang="en-US" sz="2000">
              <a:cs typeface="+mn-lt"/>
            </a:endParaRPr>
          </a:p>
          <a:p>
            <a:pPr marL="0" indent="0">
              <a:buNone/>
            </a:pPr>
            <a:r>
              <a:rPr lang="en-US" sz="2000">
                <a:cs typeface="+mn-lt"/>
              </a:rPr>
              <a:t>https://github.com/purpleziyi/DataScience/blob/main/c10/8.Machine%20Learning%20Prediction%20lab.ipynb</a:t>
            </a:r>
            <a:endParaRPr lang="en-US" sz="2000">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pic>
        <p:nvPicPr>
          <p:cNvPr id="2" name="图片 1"/>
          <p:cNvPicPr>
            <a:picLocks noChangeAspect="1"/>
          </p:cNvPicPr>
          <p:nvPr/>
        </p:nvPicPr>
        <p:blipFill>
          <a:blip r:embed="rId3"/>
          <a:stretch>
            <a:fillRect/>
          </a:stretch>
        </p:blipFill>
        <p:spPr>
          <a:xfrm>
            <a:off x="7962265" y="3429000"/>
            <a:ext cx="3207385" cy="22656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770255" y="1505585"/>
            <a:ext cx="10444480" cy="16217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mn-lt"/>
                <a:cs typeface="+mn-lt"/>
              </a:rPr>
              <a:t>The results of EDA with visualization, EDA with SQL, Interactive Map with Folium, and Interactive Dashboard will be shown in the next slides.</a:t>
            </a:r>
            <a:endParaRPr lang="en-US" sz="2200">
              <a:solidFill>
                <a:schemeClr val="accent3">
                  <a:lumMod val="25000"/>
                </a:schemeClr>
              </a:solidFill>
              <a:latin typeface="+mn-lt"/>
              <a:cs typeface="+mn-lt"/>
            </a:endParaRPr>
          </a:p>
          <a:p>
            <a:pPr>
              <a:lnSpc>
                <a:spcPct val="100000"/>
              </a:lnSpc>
              <a:spcBef>
                <a:spcPts val="1400"/>
              </a:spcBef>
            </a:pPr>
            <a:r>
              <a:rPr lang="en-US" sz="2200">
                <a:solidFill>
                  <a:schemeClr val="accent3">
                    <a:lumMod val="25000"/>
                  </a:schemeClr>
                </a:solidFill>
                <a:latin typeface="+mn-lt"/>
                <a:cs typeface="+mn-lt"/>
              </a:rPr>
              <a:t>Comparing the accuracy of the four methods, all return the same accuracy of about 83% for test data.</a:t>
            </a:r>
            <a:endParaRPr lang="en-US" sz="2200">
              <a:solidFill>
                <a:schemeClr val="accent3">
                  <a:lumMod val="25000"/>
                </a:schemeClr>
              </a:solidFill>
              <a:latin typeface="+mn-lt"/>
              <a:cs typeface="+mn-lt"/>
            </a:endParaRPr>
          </a:p>
          <a:p>
            <a:pPr>
              <a:lnSpc>
                <a:spcPct val="100000"/>
              </a:lnSpc>
              <a:spcBef>
                <a:spcPts val="1400"/>
              </a:spcBef>
            </a:pPr>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1053465" y="3336925"/>
            <a:ext cx="4248150" cy="31534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923290" y="1523365"/>
            <a:ext cx="10608945" cy="3811905"/>
          </a:xfrm>
          <a:prstGeom prst="rect">
            <a:avLst/>
          </a:prstGeom>
        </p:spPr>
        <p:txBody>
          <a:bodyPr>
            <a:normAutofit/>
          </a:bodyPr>
          <a:lstStyle/>
          <a:p>
            <a:pPr>
              <a:lnSpc>
                <a:spcPct val="100000"/>
              </a:lnSpc>
              <a:spcBef>
                <a:spcPts val="1400"/>
              </a:spcBef>
            </a:pPr>
            <a:r>
              <a:rPr lang="en-CA" sz="2200">
                <a:solidFill>
                  <a:schemeClr val="accent3">
                    <a:lumMod val="25000"/>
                  </a:schemeClr>
                </a:solidFill>
                <a:cs typeface="+mn-lt"/>
              </a:rPr>
              <a:t>The plot indicates a clear trend: as the FlightNumber increases, the success rate at the launch site also increases.</a:t>
            </a:r>
            <a:endParaRPr lang="en-CA" sz="2200">
              <a:solidFill>
                <a:schemeClr val="accent3">
                  <a:lumMod val="25000"/>
                </a:schemeClr>
              </a:solidFill>
              <a:cs typeface="+mn-lt"/>
            </a:endParaRPr>
          </a:p>
          <a:p>
            <a:pPr marL="0" indent="0">
              <a:lnSpc>
                <a:spcPct val="100000"/>
              </a:lnSpc>
              <a:spcBef>
                <a:spcPts val="1400"/>
              </a:spcBef>
              <a:buNone/>
            </a:pPr>
            <a:endParaRPr lang="en-CA" sz="2200">
              <a:solidFill>
                <a:schemeClr val="accent3">
                  <a:lumMod val="25000"/>
                </a:schemeClr>
              </a:solidFill>
              <a:cs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1006475" y="2700020"/>
            <a:ext cx="9859645" cy="31242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69620" y="1523365"/>
            <a:ext cx="4777740" cy="3811905"/>
          </a:xfrm>
          <a:prstGeom prst="rect">
            <a:avLst/>
          </a:prstGeom>
        </p:spPr>
        <p:txBody>
          <a:bodyPr>
            <a:noAutofit/>
          </a:bodyPr>
          <a:lstStyle/>
          <a:p>
            <a:pPr marL="0" indent="0">
              <a:lnSpc>
                <a:spcPct val="80000"/>
              </a:lnSpc>
              <a:spcBef>
                <a:spcPts val="1400"/>
              </a:spcBef>
              <a:buNone/>
            </a:pPr>
            <a:r>
              <a:rPr lang="en-US" sz="1900">
                <a:solidFill>
                  <a:schemeClr val="accent3">
                    <a:lumMod val="25000"/>
                  </a:schemeClr>
                </a:solidFill>
                <a:cs typeface="+mn-lt"/>
              </a:rPr>
              <a:t>• Class 0 (blue) represents unsuccessful launch, and Class 1 (orange) represents successful launch.</a:t>
            </a:r>
            <a:endParaRPr lang="en-US" sz="1900">
              <a:solidFill>
                <a:schemeClr val="accent3">
                  <a:lumMod val="25000"/>
                </a:schemeClr>
              </a:solidFill>
              <a:cs typeface="+mn-lt"/>
            </a:endParaRPr>
          </a:p>
          <a:p>
            <a:pPr marL="0" indent="0">
              <a:lnSpc>
                <a:spcPct val="80000"/>
              </a:lnSpc>
              <a:spcBef>
                <a:spcPts val="1400"/>
              </a:spcBef>
              <a:buNone/>
            </a:pPr>
            <a:endParaRPr lang="en-US" sz="1900">
              <a:solidFill>
                <a:schemeClr val="accent3">
                  <a:lumMod val="25000"/>
                </a:schemeClr>
              </a:solidFill>
              <a:cs typeface="+mn-lt"/>
            </a:endParaRPr>
          </a:p>
          <a:p>
            <a:pPr marL="0" indent="0">
              <a:lnSpc>
                <a:spcPct val="80000"/>
              </a:lnSpc>
              <a:spcBef>
                <a:spcPts val="1400"/>
              </a:spcBef>
              <a:buNone/>
            </a:pPr>
            <a:r>
              <a:rPr lang="en-US" sz="1900">
                <a:solidFill>
                  <a:schemeClr val="accent3">
                    <a:lumMod val="25000"/>
                  </a:schemeClr>
                </a:solidFill>
                <a:cs typeface="+mn-lt"/>
              </a:rPr>
              <a:t>• At first glance, the larger pay load mass, the higher the rocket's success rate, but it seems difficult to make decisions based on this figure because no clear pattern can be found between successful launch and Pay Load Mass.</a:t>
            </a:r>
            <a:endParaRPr lang="en-US" sz="1900">
              <a:solidFill>
                <a:schemeClr val="accent3">
                  <a:lumMod val="25000"/>
                </a:schemeClr>
              </a:solidFill>
              <a:cs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6" name="图片 5"/>
          <p:cNvPicPr>
            <a:picLocks noChangeAspect="1"/>
          </p:cNvPicPr>
          <p:nvPr/>
        </p:nvPicPr>
        <p:blipFill>
          <a:blip r:embed="rId2"/>
          <a:stretch>
            <a:fillRect/>
          </a:stretch>
        </p:blipFill>
        <p:spPr>
          <a:xfrm>
            <a:off x="6404610" y="1523365"/>
            <a:ext cx="4206240" cy="33680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n-lt"/>
                <a:cs typeface="+mn-lt"/>
              </a:rPr>
              <a:t>Executive Summary</a:t>
            </a:r>
            <a:endParaRPr lang="en-US" sz="2200" dirty="0">
              <a:solidFill>
                <a:schemeClr val="accent3">
                  <a:lumMod val="25000"/>
                </a:schemeClr>
              </a:solidFill>
              <a:latin typeface="+mn-lt"/>
              <a:cs typeface="+mn-lt"/>
            </a:endParaRPr>
          </a:p>
          <a:p>
            <a:pPr>
              <a:lnSpc>
                <a:spcPct val="100000"/>
              </a:lnSpc>
              <a:spcBef>
                <a:spcPts val="1400"/>
              </a:spcBef>
            </a:pPr>
            <a:r>
              <a:rPr lang="en-US" sz="2200" dirty="0">
                <a:solidFill>
                  <a:schemeClr val="accent3">
                    <a:lumMod val="25000"/>
                  </a:schemeClr>
                </a:solidFill>
                <a:latin typeface="+mn-lt"/>
                <a:cs typeface="+mn-lt"/>
              </a:rPr>
              <a:t>Introduction</a:t>
            </a:r>
            <a:endParaRPr lang="en-US" sz="2200" dirty="0">
              <a:solidFill>
                <a:schemeClr val="accent3">
                  <a:lumMod val="25000"/>
                </a:schemeClr>
              </a:solidFill>
              <a:latin typeface="+mn-lt"/>
              <a:cs typeface="+mn-lt"/>
            </a:endParaRPr>
          </a:p>
          <a:p>
            <a:pPr>
              <a:lnSpc>
                <a:spcPct val="100000"/>
              </a:lnSpc>
              <a:spcBef>
                <a:spcPts val="1400"/>
              </a:spcBef>
            </a:pPr>
            <a:r>
              <a:rPr lang="en-US" sz="2200" dirty="0">
                <a:solidFill>
                  <a:schemeClr val="accent3">
                    <a:lumMod val="25000"/>
                  </a:schemeClr>
                </a:solidFill>
                <a:latin typeface="+mn-lt"/>
                <a:cs typeface="+mn-lt"/>
              </a:rPr>
              <a:t>Methodology</a:t>
            </a:r>
            <a:endParaRPr lang="en-US" sz="2200" dirty="0">
              <a:solidFill>
                <a:schemeClr val="accent3">
                  <a:lumMod val="25000"/>
                </a:schemeClr>
              </a:solidFill>
              <a:latin typeface="+mn-lt"/>
              <a:cs typeface="+mn-lt"/>
            </a:endParaRPr>
          </a:p>
          <a:p>
            <a:pPr>
              <a:lnSpc>
                <a:spcPct val="100000"/>
              </a:lnSpc>
              <a:spcBef>
                <a:spcPts val="1400"/>
              </a:spcBef>
            </a:pPr>
            <a:r>
              <a:rPr lang="en-US" sz="2200" dirty="0">
                <a:solidFill>
                  <a:schemeClr val="accent3">
                    <a:lumMod val="25000"/>
                  </a:schemeClr>
                </a:solidFill>
                <a:latin typeface="+mn-lt"/>
                <a:cs typeface="+mn-lt"/>
              </a:rPr>
              <a:t>Results</a:t>
            </a:r>
            <a:endParaRPr lang="en-US" sz="2200" dirty="0">
              <a:solidFill>
                <a:schemeClr val="accent3">
                  <a:lumMod val="25000"/>
                </a:schemeClr>
              </a:solidFill>
              <a:latin typeface="+mn-lt"/>
              <a:cs typeface="+mn-lt"/>
            </a:endParaRPr>
          </a:p>
          <a:p>
            <a:pPr>
              <a:lnSpc>
                <a:spcPct val="100000"/>
              </a:lnSpc>
              <a:spcBef>
                <a:spcPts val="1400"/>
              </a:spcBef>
            </a:pPr>
            <a:r>
              <a:rPr lang="en-US" sz="2200" dirty="0">
                <a:solidFill>
                  <a:schemeClr val="accent3">
                    <a:lumMod val="25000"/>
                  </a:schemeClr>
                </a:solidFill>
                <a:latin typeface="+mn-lt"/>
                <a:cs typeface="+mn-lt"/>
              </a:rPr>
              <a:t>Conclusion</a:t>
            </a:r>
            <a:endParaRPr lang="en-US" sz="2200" dirty="0">
              <a:solidFill>
                <a:schemeClr val="accent3">
                  <a:lumMod val="25000"/>
                </a:schemeClr>
              </a:solidFill>
              <a:latin typeface="+mn-lt"/>
              <a:cs typeface="+mn-lt"/>
            </a:endParaRPr>
          </a:p>
          <a:p>
            <a:pPr>
              <a:lnSpc>
                <a:spcPct val="100000"/>
              </a:lnSpc>
              <a:spcBef>
                <a:spcPts val="1400"/>
              </a:spcBef>
            </a:pPr>
            <a:r>
              <a:rPr lang="en-US" sz="2200" dirty="0">
                <a:solidFill>
                  <a:schemeClr val="accent3">
                    <a:lumMod val="25000"/>
                  </a:schemeClr>
                </a:solidFill>
                <a:latin typeface="+mn-lt"/>
                <a:cs typeface="+mn-lt"/>
              </a:rPr>
              <a:t>Appendix</a:t>
            </a:r>
            <a:endParaRPr lang="en-US" sz="2200" dirty="0">
              <a:solidFill>
                <a:schemeClr val="accent3">
                  <a:lumMod val="25000"/>
                </a:schemeClr>
              </a:solidFill>
              <a:latin typeface="+mn-lt"/>
              <a:cs typeface="+mn-lt"/>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1730324"/>
            <a:ext cx="3932238" cy="3811588"/>
          </a:xfrm>
          <a:prstGeom prst="rect">
            <a:avLst/>
          </a:prstGeom>
        </p:spPr>
        <p:txBody>
          <a:bodyPr>
            <a:normAutofit lnSpcReduction="10000"/>
          </a:bodyPr>
          <a:lstStyle/>
          <a:p>
            <a:pPr marL="0" indent="0">
              <a:lnSpc>
                <a:spcPct val="100000"/>
              </a:lnSpc>
              <a:spcBef>
                <a:spcPts val="1400"/>
              </a:spcBef>
              <a:buNone/>
            </a:pPr>
            <a:r>
              <a:rPr sz="2200">
                <a:solidFill>
                  <a:schemeClr val="accent3">
                    <a:lumMod val="25000"/>
                  </a:schemeClr>
                </a:solidFill>
                <a:cs typeface="+mn-lt"/>
              </a:rPr>
              <a:t>• Orbit types SSO, HEO, GEO, and ES-L1 have the highest success rates (100%). </a:t>
            </a:r>
            <a:endParaRPr sz="2200">
              <a:solidFill>
                <a:schemeClr val="accent3">
                  <a:lumMod val="25000"/>
                </a:schemeClr>
              </a:solidFill>
              <a:cs typeface="+mn-lt"/>
            </a:endParaRPr>
          </a:p>
          <a:p>
            <a:pPr marL="0" indent="0">
              <a:lnSpc>
                <a:spcPct val="100000"/>
              </a:lnSpc>
              <a:spcBef>
                <a:spcPts val="1400"/>
              </a:spcBef>
              <a:buNone/>
            </a:pPr>
            <a:r>
              <a:rPr sz="2200">
                <a:solidFill>
                  <a:schemeClr val="accent3">
                    <a:lumMod val="25000"/>
                  </a:schemeClr>
                </a:solidFill>
                <a:cs typeface="+mn-lt"/>
              </a:rPr>
              <a:t>• On the other hand, the success rate of orbit type GTO is only 50%, and it is the lowest except for type SO, which recorded failure in a single attempt.</a:t>
            </a:r>
            <a:endParaRPr sz="2200">
              <a:solidFill>
                <a:schemeClr val="accent3">
                  <a:lumMod val="25000"/>
                </a:schemeClr>
              </a:solidFill>
              <a:cs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5559425" y="1730375"/>
            <a:ext cx="3802380" cy="25069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1659546"/>
            <a:ext cx="3932238" cy="3811588"/>
          </a:xfrm>
          <a:prstGeom prst="rect">
            <a:avLst/>
          </a:prstGeom>
        </p:spPr>
        <p:txBody>
          <a:bodyPr/>
          <a:lstStyle/>
          <a:p>
            <a:pPr marL="0" indent="0">
              <a:lnSpc>
                <a:spcPct val="100000"/>
              </a:lnSpc>
              <a:spcBef>
                <a:spcPts val="1400"/>
              </a:spcBef>
              <a:buNone/>
            </a:pPr>
            <a:r>
              <a:rPr lang="en-US" sz="2000">
                <a:solidFill>
                  <a:schemeClr val="accent3">
                    <a:lumMod val="25000"/>
                  </a:schemeClr>
                </a:solidFill>
                <a:cs typeface="+mn-lt"/>
              </a:rPr>
              <a:t>• Class 0 (blue) represents unsuccessful launch, and Class 1 (orange) represents successful launch.</a:t>
            </a:r>
            <a:endParaRPr lang="en-US" sz="2000">
              <a:solidFill>
                <a:schemeClr val="accent3">
                  <a:lumMod val="25000"/>
                </a:schemeClr>
              </a:solidFill>
              <a:cs typeface="+mn-lt"/>
            </a:endParaRPr>
          </a:p>
          <a:p>
            <a:pPr marL="0" indent="0">
              <a:lnSpc>
                <a:spcPct val="100000"/>
              </a:lnSpc>
              <a:spcBef>
                <a:spcPts val="1400"/>
              </a:spcBef>
              <a:buNone/>
            </a:pPr>
            <a:r>
              <a:rPr lang="en-US" sz="2000">
                <a:solidFill>
                  <a:schemeClr val="accent3">
                    <a:lumMod val="25000"/>
                  </a:schemeClr>
                </a:solidFill>
                <a:cs typeface="+mn-lt"/>
              </a:rPr>
              <a:t>• In most cases, the launch outcome seems to be correlated with the flight number.</a:t>
            </a:r>
            <a:endParaRPr lang="en-US" sz="2000">
              <a:solidFill>
                <a:schemeClr val="accent3">
                  <a:lumMod val="25000"/>
                </a:schemeClr>
              </a:solidFill>
              <a:cs typeface="+mn-lt"/>
            </a:endParaRPr>
          </a:p>
          <a:p>
            <a:pPr marL="0" indent="0">
              <a:lnSpc>
                <a:spcPct val="100000"/>
              </a:lnSpc>
              <a:spcBef>
                <a:spcPts val="1400"/>
              </a:spcBef>
              <a:buNone/>
            </a:pPr>
            <a:r>
              <a:rPr lang="en-US" sz="2000">
                <a:solidFill>
                  <a:schemeClr val="accent3">
                    <a:lumMod val="25000"/>
                  </a:schemeClr>
                </a:solidFill>
                <a:cs typeface="+mn-lt"/>
              </a:rPr>
              <a:t>• On the other hand, in GTO orbit, there seems to be no relationship between flight numbers and success rate.</a:t>
            </a:r>
            <a:endParaRPr lang="en-US" sz="2000">
              <a:solidFill>
                <a:schemeClr val="accent3">
                  <a:lumMod val="25000"/>
                </a:schemeClr>
              </a:solidFill>
              <a:cs typeface="+mn-lt"/>
            </a:endParaRPr>
          </a:p>
          <a:p>
            <a:pPr marL="0" indent="0">
              <a:lnSpc>
                <a:spcPct val="100000"/>
              </a:lnSpc>
              <a:spcBef>
                <a:spcPts val="1400"/>
              </a:spcBef>
              <a:buNone/>
            </a:pPr>
            <a:endParaRPr lang="en-US" sz="2000">
              <a:solidFill>
                <a:schemeClr val="accent3">
                  <a:lumMod val="25000"/>
                </a:schemeClr>
              </a:solidFill>
              <a:cs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5440680" y="1659255"/>
            <a:ext cx="3756660" cy="33604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69376" y="1430020"/>
            <a:ext cx="3932238" cy="3811588"/>
          </a:xfrm>
          <a:prstGeom prst="rect">
            <a:avLst/>
          </a:prstGeom>
        </p:spPr>
        <p:txBody>
          <a:bodyPr>
            <a:noAutofit/>
          </a:bodyPr>
          <a:lstStyle/>
          <a:p>
            <a:pPr marL="0" indent="0">
              <a:lnSpc>
                <a:spcPct val="100000"/>
              </a:lnSpc>
              <a:spcBef>
                <a:spcPts val="1400"/>
              </a:spcBef>
              <a:buNone/>
            </a:pPr>
            <a:endParaRPr lang="en-US" sz="150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a:solidFill>
                  <a:schemeClr val="accent3">
                    <a:lumMod val="25000"/>
                  </a:schemeClr>
                </a:solidFill>
                <a:cs typeface="+mn-lt"/>
              </a:rPr>
              <a:t>• The blue color (Class 0) denotes unsuccessful launches, while the orange color (Class 1) denotes successful launches.</a:t>
            </a:r>
            <a:endParaRPr lang="en-US" sz="1800">
              <a:solidFill>
                <a:schemeClr val="accent3">
                  <a:lumMod val="25000"/>
                </a:schemeClr>
              </a:solidFill>
              <a:cs typeface="+mn-lt"/>
            </a:endParaRPr>
          </a:p>
          <a:p>
            <a:pPr marL="0" indent="0">
              <a:lnSpc>
                <a:spcPct val="100000"/>
              </a:lnSpc>
              <a:spcBef>
                <a:spcPts val="1400"/>
              </a:spcBef>
              <a:buNone/>
            </a:pPr>
            <a:r>
              <a:rPr lang="en-US" sz="1800">
                <a:solidFill>
                  <a:schemeClr val="accent3">
                    <a:lumMod val="25000"/>
                  </a:schemeClr>
                </a:solidFill>
                <a:cs typeface="+mn-lt"/>
              </a:rPr>
              <a:t>• When dealing with heavy payloads, the likelihood of successful or positive landings is higher for Low Earth Orbit (LEO) and International Space Station (ISS) missions.</a:t>
            </a:r>
            <a:endParaRPr lang="en-US" sz="1800">
              <a:solidFill>
                <a:schemeClr val="accent3">
                  <a:lumMod val="25000"/>
                </a:schemeClr>
              </a:solidFill>
              <a:cs typeface="+mn-lt"/>
            </a:endParaRPr>
          </a:p>
          <a:p>
            <a:pPr marL="0" indent="0">
              <a:lnSpc>
                <a:spcPct val="100000"/>
              </a:lnSpc>
              <a:spcBef>
                <a:spcPts val="1400"/>
              </a:spcBef>
              <a:buNone/>
            </a:pPr>
            <a:r>
              <a:rPr lang="en-US" sz="1800">
                <a:solidFill>
                  <a:schemeClr val="accent3">
                    <a:lumMod val="25000"/>
                  </a:schemeClr>
                </a:solidFill>
                <a:cs typeface="+mn-lt"/>
              </a:rPr>
              <a:t>• Conversely, distinguishing between positive and negative landing rates becomes challenging for missions to Geostationary Transfer Orbit (GTO) due to their close clustering.</a:t>
            </a:r>
            <a:endParaRPr lang="en-US" sz="1800">
              <a:solidFill>
                <a:schemeClr val="accent3">
                  <a:lumMod val="25000"/>
                </a:schemeClr>
              </a:solidFill>
              <a:cs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5843270" y="1887855"/>
            <a:ext cx="4090035" cy="36048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cs typeface="+mn-lt"/>
              </a:rPr>
              <a:t>• Since 2013, the success rate has continued to increase until 2017.</a:t>
            </a:r>
            <a:endParaRPr lang="en-US" sz="2200">
              <a:solidFill>
                <a:schemeClr val="accent3">
                  <a:lumMod val="25000"/>
                </a:schemeClr>
              </a:solidFill>
              <a:cs typeface="+mn-lt"/>
            </a:endParaRPr>
          </a:p>
          <a:p>
            <a:pPr marL="0" indent="0">
              <a:lnSpc>
                <a:spcPct val="100000"/>
              </a:lnSpc>
              <a:spcBef>
                <a:spcPts val="1400"/>
              </a:spcBef>
              <a:buNone/>
            </a:pPr>
            <a:r>
              <a:rPr lang="en-US" sz="2200">
                <a:solidFill>
                  <a:schemeClr val="accent3">
                    <a:lumMod val="25000"/>
                  </a:schemeClr>
                </a:solidFill>
                <a:cs typeface="+mn-lt"/>
              </a:rPr>
              <a:t>• The rate decreased slightly in 2018.</a:t>
            </a:r>
            <a:endParaRPr lang="en-US" sz="2200">
              <a:solidFill>
                <a:schemeClr val="accent3">
                  <a:lumMod val="25000"/>
                </a:schemeClr>
              </a:solidFill>
              <a:cs typeface="+mn-lt"/>
            </a:endParaRPr>
          </a:p>
          <a:p>
            <a:pPr marL="0" indent="0">
              <a:lnSpc>
                <a:spcPct val="100000"/>
              </a:lnSpc>
              <a:spcBef>
                <a:spcPts val="1400"/>
              </a:spcBef>
              <a:buNone/>
            </a:pPr>
            <a:endParaRPr lang="en-US" sz="2200">
              <a:solidFill>
                <a:schemeClr val="accent3">
                  <a:lumMod val="25000"/>
                </a:schemeClr>
              </a:solidFill>
              <a:cs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4997450" y="1751330"/>
            <a:ext cx="4389120" cy="29838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cs typeface="+mn-lt"/>
              </a:rPr>
              <a:t>I used DISTINCT keyword to get the distinct launch sites from the dataset</a:t>
            </a:r>
            <a:endParaRPr lang="en-US" sz="2200" dirty="0">
              <a:solidFill>
                <a:schemeClr val="accent3">
                  <a:lumMod val="25000"/>
                </a:schemeClr>
              </a:solidFill>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6" name="图片 5"/>
          <p:cNvPicPr>
            <a:picLocks noChangeAspect="1"/>
          </p:cNvPicPr>
          <p:nvPr/>
        </p:nvPicPr>
        <p:blipFill>
          <a:blip r:embed="rId2"/>
          <a:stretch>
            <a:fillRect/>
          </a:stretch>
        </p:blipFill>
        <p:spPr>
          <a:xfrm>
            <a:off x="929005" y="2557145"/>
            <a:ext cx="3634740" cy="269748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47383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cs typeface="+mn-lt"/>
                <a:sym typeface="+mn-ea"/>
              </a:rPr>
              <a:t>I used WHERE and LIKE keywords to get the 5 records where launch site start with “CCA”</a:t>
            </a:r>
            <a:endParaRPr lang="en-US" sz="2200" dirty="0">
              <a:solidFill>
                <a:schemeClr val="accent3">
                  <a:lumMod val="25000"/>
                </a:schemeClr>
              </a:solidFill>
              <a:cs typeface="+mn-lt"/>
            </a:endParaRPr>
          </a:p>
          <a:p>
            <a:pPr marL="0" indent="0">
              <a:lnSpc>
                <a:spcPct val="100000"/>
              </a:lnSpc>
              <a:spcBef>
                <a:spcPts val="1400"/>
              </a:spcBef>
              <a:buNone/>
            </a:pPr>
            <a:endParaRPr lang="en-US" sz="2200" dirty="0">
              <a:solidFill>
                <a:schemeClr val="accent3">
                  <a:lumMod val="25000"/>
                </a:schemeClr>
              </a:solidFill>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7" name="图片 6"/>
          <p:cNvPicPr>
            <a:picLocks noChangeAspect="1"/>
          </p:cNvPicPr>
          <p:nvPr/>
        </p:nvPicPr>
        <p:blipFill>
          <a:blip r:embed="rId2"/>
          <a:stretch>
            <a:fillRect/>
          </a:stretch>
        </p:blipFill>
        <p:spPr>
          <a:xfrm>
            <a:off x="2794635" y="2031365"/>
            <a:ext cx="6603365" cy="431609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540510"/>
            <a:ext cx="9745589" cy="4351338"/>
          </a:xfrm>
          <a:prstGeom prst="rect">
            <a:avLst/>
          </a:prstGeom>
        </p:spPr>
        <p:txBody>
          <a:bodyPr>
            <a:normAutofit/>
          </a:bodyPr>
          <a:lstStyle/>
          <a:p>
            <a:pPr marL="0" indent="457200">
              <a:lnSpc>
                <a:spcPct val="100000"/>
              </a:lnSpc>
              <a:spcBef>
                <a:spcPts val="1400"/>
              </a:spcBef>
              <a:buNone/>
            </a:pPr>
            <a:r>
              <a:rPr lang="en-US" sz="2200">
                <a:solidFill>
                  <a:schemeClr val="accent3">
                    <a:lumMod val="25000"/>
                  </a:schemeClr>
                </a:solidFill>
                <a:cs typeface="+mn-lt"/>
              </a:rPr>
              <a:t>I </a:t>
            </a:r>
            <a:r>
              <a:rPr lang="en-US" sz="2200" dirty="0">
                <a:solidFill>
                  <a:schemeClr val="accent3">
                    <a:lumMod val="25000"/>
                  </a:schemeClr>
                </a:solidFill>
                <a:cs typeface="+mn-lt"/>
                <a:sym typeface="+mn-ea"/>
              </a:rPr>
              <a:t>We used AVG inbuild function to get the average of payload mass</a:t>
            </a:r>
            <a:endParaRPr lang="en-US" sz="2200">
              <a:solidFill>
                <a:schemeClr val="accent3">
                  <a:lumMod val="25000"/>
                </a:schemeClr>
              </a:solidFill>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1650365" y="2282190"/>
            <a:ext cx="5440680" cy="22936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69620" y="1673860"/>
            <a:ext cx="10688320" cy="435165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cs typeface="+mn-lt"/>
              </a:rPr>
              <a:t>I </a:t>
            </a:r>
            <a:r>
              <a:rPr lang="en-US" sz="2200" dirty="0">
                <a:solidFill>
                  <a:schemeClr val="accent3">
                    <a:lumMod val="25000"/>
                  </a:schemeClr>
                </a:solidFill>
                <a:cs typeface="+mn-lt"/>
                <a:sym typeface="+mn-ea"/>
              </a:rPr>
              <a:t>We used the MIN inbuild </a:t>
            </a:r>
            <a:r>
              <a:rPr lang="en-IN" sz="2200" dirty="0">
                <a:solidFill>
                  <a:schemeClr val="accent3">
                    <a:lumMod val="25000"/>
                  </a:schemeClr>
                </a:solidFill>
                <a:cs typeface="+mn-lt"/>
                <a:sym typeface="+mn-ea"/>
              </a:rPr>
              <a:t>function to get the first date on which the landing outcome in the ground pad was successful</a:t>
            </a:r>
            <a:endParaRPr lang="en-US" sz="2200" dirty="0">
              <a:solidFill>
                <a:schemeClr val="accent3">
                  <a:lumMod val="25000"/>
                </a:schemeClr>
              </a:solidFill>
              <a:cs typeface="+mn-lt"/>
            </a:endParaRPr>
          </a:p>
          <a:p>
            <a:pPr marL="0" indent="0">
              <a:lnSpc>
                <a:spcPct val="100000"/>
              </a:lnSpc>
              <a:spcBef>
                <a:spcPts val="1400"/>
              </a:spcBef>
              <a:buNone/>
            </a:pPr>
            <a:endParaRPr lang="en-US" sz="2200" dirty="0">
              <a:solidFill>
                <a:schemeClr val="accent3">
                  <a:lumMod val="25000"/>
                </a:schemeClr>
              </a:solidFill>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2587625" y="2604770"/>
            <a:ext cx="5149850" cy="25749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440180"/>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cs typeface="+mn-lt"/>
              </a:rPr>
              <a:t>I </a:t>
            </a:r>
            <a:r>
              <a:rPr lang="en-US" sz="2200" dirty="0">
                <a:solidFill>
                  <a:schemeClr val="accent3">
                    <a:lumMod val="25000"/>
                  </a:schemeClr>
                </a:solidFill>
                <a:cs typeface="+mn-lt"/>
                <a:sym typeface="+mn-ea"/>
              </a:rPr>
              <a:t>We used WHERE and </a:t>
            </a:r>
            <a:r>
              <a:rPr lang="en-US" sz="2200" dirty="0" err="1">
                <a:solidFill>
                  <a:schemeClr val="accent3">
                    <a:lumMod val="25000"/>
                  </a:schemeClr>
                </a:solidFill>
                <a:cs typeface="+mn-lt"/>
                <a:sym typeface="+mn-ea"/>
              </a:rPr>
              <a:t>AND</a:t>
            </a:r>
            <a:r>
              <a:rPr lang="en-US" sz="2200" dirty="0">
                <a:solidFill>
                  <a:schemeClr val="accent3">
                    <a:lumMod val="25000"/>
                  </a:schemeClr>
                </a:solidFill>
                <a:cs typeface="+mn-lt"/>
                <a:sym typeface="+mn-ea"/>
              </a:rPr>
              <a:t> keywords to get the </a:t>
            </a:r>
            <a:r>
              <a:rPr lang="en-IN" sz="2200" dirty="0">
                <a:solidFill>
                  <a:schemeClr val="accent3">
                    <a:lumMod val="25000"/>
                  </a:schemeClr>
                </a:solidFill>
                <a:cs typeface="+mn-lt"/>
                <a:sym typeface="+mn-ea"/>
              </a:rPr>
              <a:t>successful</a:t>
            </a:r>
            <a:r>
              <a:rPr lang="en-US" sz="2200" dirty="0">
                <a:solidFill>
                  <a:schemeClr val="accent3">
                    <a:lumMod val="25000"/>
                  </a:schemeClr>
                </a:solidFill>
                <a:cs typeface="+mn-lt"/>
                <a:sym typeface="+mn-ea"/>
              </a:rPr>
              <a:t> drone ship landing with payload between 4000 and 6000</a:t>
            </a:r>
            <a:endParaRPr lang="en-US" sz="2200" dirty="0">
              <a:solidFill>
                <a:schemeClr val="accent3">
                  <a:lumMod val="25000"/>
                </a:schemeClr>
              </a:solidFill>
              <a:cs typeface="+mn-lt"/>
            </a:endParaRPr>
          </a:p>
          <a:p>
            <a:pPr>
              <a:lnSpc>
                <a:spcPct val="100000"/>
              </a:lnSpc>
              <a:spcBef>
                <a:spcPts val="1400"/>
              </a:spcBef>
            </a:pPr>
            <a:endParaRPr lang="en-US" sz="2200">
              <a:solidFill>
                <a:schemeClr val="accent3">
                  <a:lumMod val="25000"/>
                </a:schemeClr>
              </a:solidFill>
              <a:cs typeface="+mn-lt"/>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2748915" y="2366645"/>
            <a:ext cx="5421630" cy="35464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6685" y="147383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cs typeface="+mn-lt"/>
                <a:sym typeface="+mn-ea"/>
              </a:rPr>
              <a:t>I used the COUNT inbuilt function and grouped by mission outcome column using GROUP BY </a:t>
            </a:r>
            <a:r>
              <a:rPr lang="en-IN" sz="2200" dirty="0">
                <a:solidFill>
                  <a:schemeClr val="accent3">
                    <a:lumMod val="25000"/>
                  </a:schemeClr>
                </a:solidFill>
                <a:cs typeface="+mn-lt"/>
                <a:sym typeface="+mn-ea"/>
              </a:rPr>
              <a:t>keyword </a:t>
            </a:r>
            <a:endParaRPr lang="en-US" sz="2200" dirty="0">
              <a:solidFill>
                <a:schemeClr val="accent3">
                  <a:lumMod val="25000"/>
                </a:schemeClr>
              </a:solidFill>
              <a:cs typeface="+mn-lt"/>
            </a:endParaRPr>
          </a:p>
          <a:p>
            <a:pPr marL="0" indent="0">
              <a:lnSpc>
                <a:spcPct val="100000"/>
              </a:lnSpc>
              <a:spcBef>
                <a:spcPts val="1400"/>
              </a:spcBef>
              <a:buNone/>
            </a:pPr>
            <a:endParaRPr lang="en-US" sz="2200">
              <a:solidFill>
                <a:schemeClr val="accent3">
                  <a:lumMod val="25000"/>
                </a:schemeClr>
              </a:solidFill>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2459355" y="2350135"/>
            <a:ext cx="5431155" cy="29540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255" y="1503045"/>
            <a:ext cx="7290435" cy="104013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mn-lt"/>
                <a:cs typeface="+mn-lt"/>
              </a:rPr>
              <a:t>•</a:t>
            </a:r>
            <a:r>
              <a:rPr lang="en-US" sz="1800" b="1" dirty="0">
                <a:solidFill>
                  <a:schemeClr val="accent3">
                    <a:lumMod val="25000"/>
                  </a:schemeClr>
                </a:solidFill>
                <a:latin typeface="+mn-lt"/>
                <a:cs typeface="+mn-lt"/>
              </a:rPr>
              <a:t> Summary of methodologies</a:t>
            </a:r>
            <a:endParaRPr lang="en-US" sz="1800" dirty="0">
              <a:solidFill>
                <a:schemeClr val="accent3">
                  <a:lumMod val="25000"/>
                </a:schemeClr>
              </a:solidFill>
              <a:latin typeface="+mn-lt"/>
              <a:cs typeface="+mn-lt"/>
            </a:endParaRPr>
          </a:p>
          <a:p>
            <a:pPr marL="457200" lvl="1" indent="0">
              <a:lnSpc>
                <a:spcPct val="100000"/>
              </a:lnSpc>
              <a:spcBef>
                <a:spcPts val="1400"/>
              </a:spcBef>
              <a:buNone/>
            </a:pPr>
            <a:r>
              <a:rPr lang="en-US" sz="1600" dirty="0">
                <a:solidFill>
                  <a:schemeClr val="accent3">
                    <a:lumMod val="25000"/>
                  </a:schemeClr>
                </a:solidFill>
                <a:latin typeface="+mn-lt"/>
                <a:cs typeface="+mn-lt"/>
              </a:rPr>
              <a:t>○ Collected data from public SpaceX API and SpaceX Wikipedia page</a:t>
            </a:r>
            <a:endParaRPr lang="en-US" sz="1600" dirty="0">
              <a:solidFill>
                <a:schemeClr val="accent3">
                  <a:lumMod val="25000"/>
                </a:schemeClr>
              </a:solidFill>
              <a:latin typeface="+mn-lt"/>
              <a:cs typeface="+mn-lt"/>
            </a:endParaRPr>
          </a:p>
          <a:p>
            <a:pPr marL="457200" lvl="1" indent="0">
              <a:lnSpc>
                <a:spcPct val="100000"/>
              </a:lnSpc>
              <a:spcBef>
                <a:spcPts val="1400"/>
              </a:spcBef>
              <a:buNone/>
            </a:pPr>
            <a:r>
              <a:rPr lang="en-US" sz="1600" dirty="0">
                <a:solidFill>
                  <a:schemeClr val="accent3">
                    <a:lumMod val="25000"/>
                  </a:schemeClr>
                </a:solidFill>
                <a:latin typeface="+mn-lt"/>
                <a:cs typeface="+mn-lt"/>
              </a:rPr>
              <a:t>○ Data wrangling</a:t>
            </a:r>
            <a:endParaRPr lang="en-US" sz="1600" dirty="0">
              <a:solidFill>
                <a:schemeClr val="accent3">
                  <a:lumMod val="25000"/>
                </a:schemeClr>
              </a:solidFill>
              <a:latin typeface="+mn-lt"/>
              <a:cs typeface="+mn-lt"/>
            </a:endParaRPr>
          </a:p>
          <a:p>
            <a:pPr marL="457200" lvl="1" indent="0">
              <a:lnSpc>
                <a:spcPct val="100000"/>
              </a:lnSpc>
              <a:spcBef>
                <a:spcPts val="1400"/>
              </a:spcBef>
              <a:buNone/>
            </a:pPr>
            <a:r>
              <a:rPr lang="en-US" sz="1600" dirty="0">
                <a:solidFill>
                  <a:schemeClr val="accent3">
                    <a:lumMod val="25000"/>
                  </a:schemeClr>
                </a:solidFill>
                <a:latin typeface="+mn-lt"/>
                <a:cs typeface="+mn-lt"/>
              </a:rPr>
              <a:t>○ Explored data using SQL and visualization</a:t>
            </a:r>
            <a:endParaRPr lang="en-US" sz="1600" dirty="0">
              <a:solidFill>
                <a:schemeClr val="accent3">
                  <a:lumMod val="25000"/>
                </a:schemeClr>
              </a:solidFill>
              <a:latin typeface="+mn-lt"/>
              <a:cs typeface="+mn-lt"/>
            </a:endParaRPr>
          </a:p>
          <a:p>
            <a:pPr marL="457200" lvl="1" indent="0">
              <a:lnSpc>
                <a:spcPct val="100000"/>
              </a:lnSpc>
              <a:spcBef>
                <a:spcPts val="1400"/>
              </a:spcBef>
              <a:buNone/>
            </a:pPr>
            <a:r>
              <a:rPr lang="en-US" sz="1600" dirty="0">
                <a:solidFill>
                  <a:schemeClr val="accent3">
                    <a:lumMod val="25000"/>
                  </a:schemeClr>
                </a:solidFill>
                <a:latin typeface="+mn-lt"/>
                <a:cs typeface="+mn-lt"/>
              </a:rPr>
              <a:t>○ Building an interactive map with Folium</a:t>
            </a:r>
            <a:endParaRPr lang="en-US" sz="1600" dirty="0">
              <a:solidFill>
                <a:schemeClr val="accent3">
                  <a:lumMod val="25000"/>
                </a:schemeClr>
              </a:solidFill>
              <a:latin typeface="+mn-lt"/>
              <a:cs typeface="+mn-lt"/>
            </a:endParaRPr>
          </a:p>
          <a:p>
            <a:pPr marL="457200" lvl="1" indent="0">
              <a:lnSpc>
                <a:spcPct val="100000"/>
              </a:lnSpc>
              <a:spcBef>
                <a:spcPts val="1400"/>
              </a:spcBef>
              <a:buNone/>
            </a:pPr>
            <a:r>
              <a:rPr lang="en-US" sz="1600" dirty="0">
                <a:solidFill>
                  <a:schemeClr val="accent3">
                    <a:lumMod val="25000"/>
                  </a:schemeClr>
                </a:solidFill>
                <a:latin typeface="+mn-lt"/>
                <a:cs typeface="+mn-lt"/>
              </a:rPr>
              <a:t>○ Building a Dashboard with Plotly Dash</a:t>
            </a:r>
            <a:endParaRPr lang="en-US" sz="1600" dirty="0">
              <a:solidFill>
                <a:schemeClr val="accent3">
                  <a:lumMod val="25000"/>
                </a:schemeClr>
              </a:solidFill>
              <a:latin typeface="+mn-lt"/>
              <a:cs typeface="+mn-lt"/>
            </a:endParaRPr>
          </a:p>
          <a:p>
            <a:pPr marL="457200" lvl="1" indent="0">
              <a:lnSpc>
                <a:spcPct val="100000"/>
              </a:lnSpc>
              <a:spcBef>
                <a:spcPts val="1400"/>
              </a:spcBef>
              <a:buNone/>
            </a:pPr>
            <a:r>
              <a:rPr lang="en-US" sz="1600" dirty="0">
                <a:solidFill>
                  <a:schemeClr val="accent3">
                    <a:lumMod val="25000"/>
                  </a:schemeClr>
                </a:solidFill>
                <a:latin typeface="+mn-lt"/>
                <a:cs typeface="+mn-lt"/>
                <a:sym typeface="+mn-ea"/>
              </a:rPr>
              <a:t>○ </a:t>
            </a:r>
            <a:r>
              <a:rPr lang="en-US" sz="1600" dirty="0">
                <a:solidFill>
                  <a:schemeClr val="accent3">
                    <a:lumMod val="25000"/>
                  </a:schemeClr>
                </a:solidFill>
                <a:latin typeface="+mn-lt"/>
                <a:cs typeface="+mn-lt"/>
              </a:rPr>
              <a:t>Gathered relevant columns to be used as  features. </a:t>
            </a:r>
            <a:endParaRPr lang="en-US" sz="1600" dirty="0">
              <a:solidFill>
                <a:schemeClr val="accent3">
                  <a:lumMod val="25000"/>
                </a:schemeClr>
              </a:solidFill>
              <a:latin typeface="+mn-lt"/>
              <a:cs typeface="+mn-lt"/>
            </a:endParaRPr>
          </a:p>
          <a:p>
            <a:pPr marL="457200" lvl="1" indent="0">
              <a:lnSpc>
                <a:spcPct val="100000"/>
              </a:lnSpc>
              <a:spcBef>
                <a:spcPts val="1400"/>
              </a:spcBef>
              <a:buNone/>
            </a:pPr>
            <a:r>
              <a:rPr lang="en-US" sz="1600" dirty="0">
                <a:solidFill>
                  <a:schemeClr val="accent3">
                    <a:lumMod val="25000"/>
                  </a:schemeClr>
                </a:solidFill>
                <a:latin typeface="+mn-lt"/>
                <a:cs typeface="+mn-lt"/>
              </a:rPr>
              <a:t>○ Predictive analysis (Classification)</a:t>
            </a:r>
            <a:endParaRPr lang="en-US" sz="1600" dirty="0">
              <a:solidFill>
                <a:schemeClr val="accent3">
                  <a:lumMod val="25000"/>
                </a:schemeClr>
              </a:solidFill>
              <a:latin typeface="+mn-lt"/>
              <a:cs typeface="+mn-lt"/>
            </a:endParaRPr>
          </a:p>
          <a:p>
            <a:pPr marL="0" indent="0">
              <a:lnSpc>
                <a:spcPct val="100000"/>
              </a:lnSpc>
              <a:spcBef>
                <a:spcPts val="1400"/>
              </a:spcBef>
              <a:buNone/>
            </a:pPr>
            <a:r>
              <a:rPr lang="en-US" sz="1800" dirty="0">
                <a:solidFill>
                  <a:schemeClr val="accent3">
                    <a:lumMod val="25000"/>
                  </a:schemeClr>
                </a:solidFill>
                <a:latin typeface="+mn-lt"/>
                <a:cs typeface="+mn-lt"/>
              </a:rPr>
              <a:t>• </a:t>
            </a:r>
            <a:r>
              <a:rPr lang="en-US" sz="1800" b="1" dirty="0">
                <a:solidFill>
                  <a:schemeClr val="accent3">
                    <a:lumMod val="25000"/>
                  </a:schemeClr>
                </a:solidFill>
                <a:latin typeface="+mn-lt"/>
                <a:cs typeface="+mn-lt"/>
              </a:rPr>
              <a:t>Summary of all results</a:t>
            </a:r>
            <a:endParaRPr lang="en-US" sz="1800" dirty="0">
              <a:solidFill>
                <a:schemeClr val="accent3">
                  <a:lumMod val="25000"/>
                </a:schemeClr>
              </a:solidFill>
              <a:latin typeface="+mn-lt"/>
              <a:cs typeface="+mn-lt"/>
            </a:endParaRPr>
          </a:p>
          <a:p>
            <a:pPr marL="457200" lvl="1" indent="0">
              <a:lnSpc>
                <a:spcPct val="100000"/>
              </a:lnSpc>
              <a:spcBef>
                <a:spcPts val="1400"/>
              </a:spcBef>
              <a:buNone/>
            </a:pPr>
            <a:r>
              <a:rPr lang="en-US" sz="1600" dirty="0">
                <a:solidFill>
                  <a:schemeClr val="accent3">
                    <a:lumMod val="25000"/>
                  </a:schemeClr>
                </a:solidFill>
                <a:latin typeface="+mn-lt"/>
                <a:cs typeface="+mn-lt"/>
              </a:rPr>
              <a:t>○ Exploratory data analysis results</a:t>
            </a:r>
            <a:endParaRPr lang="en-US" sz="1600" dirty="0">
              <a:solidFill>
                <a:schemeClr val="accent3">
                  <a:lumMod val="25000"/>
                </a:schemeClr>
              </a:solidFill>
              <a:latin typeface="+mn-lt"/>
              <a:cs typeface="+mn-lt"/>
            </a:endParaRPr>
          </a:p>
          <a:p>
            <a:pPr marL="457200" lvl="1" indent="0">
              <a:lnSpc>
                <a:spcPct val="100000"/>
              </a:lnSpc>
              <a:spcBef>
                <a:spcPts val="1400"/>
              </a:spcBef>
              <a:buNone/>
            </a:pPr>
            <a:r>
              <a:rPr lang="en-US" sz="1600" dirty="0">
                <a:solidFill>
                  <a:schemeClr val="accent3">
                    <a:lumMod val="25000"/>
                  </a:schemeClr>
                </a:solidFill>
                <a:latin typeface="+mn-lt"/>
                <a:cs typeface="+mn-lt"/>
              </a:rPr>
              <a:t>○ Interactive analytics demo in screenshots</a:t>
            </a:r>
            <a:endParaRPr lang="en-US" sz="1600" dirty="0">
              <a:solidFill>
                <a:schemeClr val="accent3">
                  <a:lumMod val="25000"/>
                </a:schemeClr>
              </a:solidFill>
              <a:latin typeface="+mn-lt"/>
              <a:cs typeface="+mn-lt"/>
            </a:endParaRPr>
          </a:p>
          <a:p>
            <a:pPr marL="457200" lvl="1" indent="0">
              <a:lnSpc>
                <a:spcPct val="100000"/>
              </a:lnSpc>
              <a:spcBef>
                <a:spcPts val="1400"/>
              </a:spcBef>
              <a:buNone/>
            </a:pPr>
            <a:r>
              <a:rPr lang="en-US" sz="1600" dirty="0">
                <a:solidFill>
                  <a:schemeClr val="accent3">
                    <a:lumMod val="25000"/>
                  </a:schemeClr>
                </a:solidFill>
                <a:latin typeface="+mn-lt"/>
                <a:cs typeface="+mn-lt"/>
              </a:rPr>
              <a:t>○ Predictive analysis results</a:t>
            </a:r>
            <a:endParaRPr lang="en-US" sz="1600" dirty="0">
              <a:solidFill>
                <a:schemeClr val="accent3">
                  <a:lumMod val="25000"/>
                </a:schemeClr>
              </a:solidFill>
              <a:latin typeface="+mn-lt"/>
              <a:cs typeface="+mn-lt"/>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845575" y="14319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cs typeface="+mn-lt"/>
              </a:rPr>
              <a:t>I </a:t>
            </a:r>
            <a:r>
              <a:rPr lang="en-US" sz="2200" dirty="0">
                <a:solidFill>
                  <a:schemeClr val="accent3">
                    <a:lumMod val="25000"/>
                  </a:schemeClr>
                </a:solidFill>
                <a:cs typeface="+mn-lt"/>
                <a:sym typeface="+mn-ea"/>
              </a:rPr>
              <a:t>We used subquery to get the names of boosters carried </a:t>
            </a:r>
            <a:r>
              <a:rPr lang="en-IN" sz="2200" dirty="0">
                <a:solidFill>
                  <a:schemeClr val="accent3">
                    <a:lumMod val="25000"/>
                  </a:schemeClr>
                </a:solidFill>
                <a:cs typeface="+mn-lt"/>
                <a:sym typeface="+mn-ea"/>
              </a:rPr>
              <a:t>maximum</a:t>
            </a:r>
            <a:r>
              <a:rPr lang="en-US" sz="2200" dirty="0">
                <a:solidFill>
                  <a:schemeClr val="accent3">
                    <a:lumMod val="25000"/>
                  </a:schemeClr>
                </a:solidFill>
                <a:cs typeface="+mn-lt"/>
                <a:sym typeface="+mn-ea"/>
              </a:rPr>
              <a:t> payload</a:t>
            </a:r>
            <a:endParaRPr lang="en-US" sz="2200" dirty="0">
              <a:solidFill>
                <a:schemeClr val="accent3">
                  <a:lumMod val="25000"/>
                </a:schemeClr>
              </a:solidFill>
              <a:cs typeface="+mn-lt"/>
            </a:endParaRPr>
          </a:p>
          <a:p>
            <a:pPr marL="0" indent="0">
              <a:lnSpc>
                <a:spcPct val="100000"/>
              </a:lnSpc>
              <a:spcBef>
                <a:spcPts val="1400"/>
              </a:spcBef>
              <a:buNone/>
            </a:pPr>
            <a:endParaRPr lang="en-US" sz="2200" dirty="0">
              <a:solidFill>
                <a:schemeClr val="accent3">
                  <a:lumMod val="25000"/>
                </a:schemeClr>
              </a:solidFill>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1719580" y="1955165"/>
            <a:ext cx="4723130" cy="459803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574800"/>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000" dirty="0">
                <a:solidFill>
                  <a:schemeClr val="accent3">
                    <a:lumMod val="25000"/>
                  </a:schemeClr>
                </a:solidFill>
                <a:cs typeface="+mn-lt"/>
              </a:rPr>
              <a:t>I </a:t>
            </a:r>
            <a:r>
              <a:rPr lang="en-US" sz="2000" dirty="0">
                <a:solidFill>
                  <a:schemeClr val="accent3">
                    <a:lumMod val="25000"/>
                  </a:schemeClr>
                </a:solidFill>
                <a:cs typeface="+mn-lt"/>
                <a:sym typeface="+mn-ea"/>
              </a:rPr>
              <a:t>used LIKE and </a:t>
            </a:r>
            <a:r>
              <a:rPr lang="en-US" sz="2000" dirty="0" err="1">
                <a:solidFill>
                  <a:schemeClr val="accent3">
                    <a:lumMod val="25000"/>
                  </a:schemeClr>
                </a:solidFill>
                <a:cs typeface="+mn-lt"/>
                <a:sym typeface="+mn-ea"/>
              </a:rPr>
              <a:t>AND</a:t>
            </a:r>
            <a:r>
              <a:rPr lang="en-US" sz="2000" dirty="0">
                <a:solidFill>
                  <a:schemeClr val="accent3">
                    <a:lumMod val="25000"/>
                  </a:schemeClr>
                </a:solidFill>
                <a:cs typeface="+mn-lt"/>
                <a:sym typeface="+mn-ea"/>
              </a:rPr>
              <a:t> keywords in WHERE clause to get the </a:t>
            </a:r>
            <a:r>
              <a:rPr lang="en-IN" sz="2000" dirty="0">
                <a:solidFill>
                  <a:schemeClr val="accent3">
                    <a:lumMod val="25000"/>
                  </a:schemeClr>
                </a:solidFill>
                <a:cs typeface="+mn-lt"/>
                <a:sym typeface="+mn-ea"/>
              </a:rPr>
              <a:t>results </a:t>
            </a:r>
            <a:endParaRPr lang="en-US" sz="2000" dirty="0">
              <a:solidFill>
                <a:schemeClr val="accent3">
                  <a:lumMod val="25000"/>
                </a:schemeClr>
              </a:solidFill>
              <a:cs typeface="+mn-lt"/>
            </a:endParaRPr>
          </a:p>
          <a:p>
            <a:pPr marL="0" indent="0">
              <a:lnSpc>
                <a:spcPct val="100000"/>
              </a:lnSpc>
              <a:spcBef>
                <a:spcPts val="1400"/>
              </a:spcBef>
              <a:buNone/>
            </a:pPr>
            <a:endParaRPr lang="en-US" sz="2000" dirty="0">
              <a:solidFill>
                <a:schemeClr val="accent3">
                  <a:lumMod val="25000"/>
                </a:schemeClr>
              </a:solidFill>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1268095" y="2193290"/>
            <a:ext cx="6543675" cy="25876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255" y="1473835"/>
            <a:ext cx="10539095" cy="4351655"/>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cs typeface="+mn-lt"/>
                <a:sym typeface="+mn-ea"/>
              </a:rPr>
              <a:t>I used AND keyword in the WHERE clause and the further result is grouped by landing outcome and sorted by the count</a:t>
            </a:r>
            <a:endParaRPr lang="en-US" sz="2000" dirty="0">
              <a:solidFill>
                <a:schemeClr val="accent3">
                  <a:lumMod val="25000"/>
                </a:schemeClr>
              </a:solidFill>
              <a:cs typeface="+mn-lt"/>
            </a:endParaRPr>
          </a:p>
          <a:p>
            <a:pPr marL="0" indent="0">
              <a:lnSpc>
                <a:spcPct val="100000"/>
              </a:lnSpc>
              <a:spcBef>
                <a:spcPts val="1400"/>
              </a:spcBef>
              <a:buNone/>
            </a:pPr>
            <a:endParaRPr lang="en-US" sz="2000" dirty="0">
              <a:solidFill>
                <a:schemeClr val="accent3">
                  <a:lumMod val="25000"/>
                </a:schemeClr>
              </a:solidFill>
              <a:cs typeface="+mn-lt"/>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1435735" y="2313305"/>
            <a:ext cx="7336155" cy="42183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673860"/>
            <a:ext cx="9745589" cy="4351338"/>
          </a:xfrm>
          <a:prstGeom prst="rect">
            <a:avLst/>
          </a:prstGeom>
        </p:spPr>
        <p:txBody>
          <a:bodyPr lIns="91440" tIns="45720" rIns="91440" bIns="45720" anchor="t">
            <a:normAutofit/>
          </a:bodyPr>
          <a:lstStyle/>
          <a:p>
            <a:pPr marL="0" indent="0">
              <a:buNone/>
            </a:pPr>
            <a:r>
              <a:rPr lang="en-US" sz="2000" dirty="0">
                <a:solidFill>
                  <a:schemeClr val="accent3">
                    <a:lumMod val="25000"/>
                  </a:schemeClr>
                </a:solidFill>
                <a:cs typeface="+mn-lt"/>
                <a:sym typeface="+mn-ea"/>
              </a:rPr>
              <a:t>From this map, we can see that all launch sites are on the </a:t>
            </a:r>
            <a:r>
              <a:rPr lang="en-IN" sz="2000" dirty="0">
                <a:solidFill>
                  <a:schemeClr val="accent3">
                    <a:lumMod val="25000"/>
                  </a:schemeClr>
                </a:solidFill>
                <a:cs typeface="+mn-lt"/>
                <a:sym typeface="+mn-ea"/>
              </a:rPr>
              <a:t>United States of America’s coasts </a:t>
            </a:r>
            <a:endParaRPr lang="en-US" sz="2000" dirty="0">
              <a:cs typeface="+mn-lt"/>
            </a:endParaRPr>
          </a:p>
          <a:p>
            <a:pPr marL="0" indent="0">
              <a:buNone/>
            </a:pPr>
            <a:endParaRPr lang="en-US" sz="2000" dirty="0">
              <a:cs typeface="+mn-lt"/>
            </a:endParaRPr>
          </a:p>
        </p:txBody>
      </p:sp>
      <p:sp>
        <p:nvSpPr>
          <p:cNvPr id="2" name="Title 1"/>
          <p:cNvSpPr txBox="1"/>
          <p:nvPr/>
        </p:nvSpPr>
        <p:spPr>
          <a:xfrm>
            <a:off x="770011" y="488485"/>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cs typeface="+mn-lt"/>
              </a:rPr>
              <a:t>All Launch Sites’ Locations</a:t>
            </a:r>
            <a:endParaRPr lang="en-US" dirty="0">
              <a:solidFill>
                <a:srgbClr val="0B49CB"/>
              </a:solidFill>
              <a:latin typeface="+mn-lt"/>
              <a:cs typeface="+mn-lt"/>
            </a:endParaRPr>
          </a:p>
        </p:txBody>
      </p:sp>
      <p:pic>
        <p:nvPicPr>
          <p:cNvPr id="4" name="图片 3"/>
          <p:cNvPicPr>
            <a:picLocks noChangeAspect="1"/>
          </p:cNvPicPr>
          <p:nvPr/>
        </p:nvPicPr>
        <p:blipFill>
          <a:blip r:embed="rId2"/>
          <a:stretch>
            <a:fillRect/>
          </a:stretch>
        </p:blipFill>
        <p:spPr>
          <a:xfrm>
            <a:off x="1494790" y="2188210"/>
            <a:ext cx="8130540" cy="41224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524635"/>
            <a:ext cx="10652760" cy="4351655"/>
          </a:xfrm>
          <a:prstGeom prst="rect">
            <a:avLst/>
          </a:prstGeom>
        </p:spPr>
        <p:txBody>
          <a:bodyPr lIns="91440" tIns="45720" rIns="91440" bIns="45720" anchor="t">
            <a:normAutofit/>
          </a:bodyPr>
          <a:lstStyle/>
          <a:p>
            <a:pPr marL="0" indent="0">
              <a:spcBef>
                <a:spcPts val="1400"/>
              </a:spcBef>
              <a:buNone/>
            </a:pPr>
            <a:r>
              <a:rPr lang="en-US" sz="2400" dirty="0">
                <a:solidFill>
                  <a:schemeClr val="accent3">
                    <a:lumMod val="25000"/>
                  </a:schemeClr>
                </a:solidFill>
                <a:sym typeface="+mn-ea"/>
              </a:rPr>
              <a:t>Green Markers shows a </a:t>
            </a:r>
            <a:r>
              <a:rPr lang="en-IN" sz="2400" dirty="0">
                <a:solidFill>
                  <a:schemeClr val="accent3">
                    <a:lumMod val="25000"/>
                  </a:schemeClr>
                </a:solidFill>
                <a:sym typeface="+mn-ea"/>
              </a:rPr>
              <a:t>successful mission and Red Markers shows a unsuccessful mission </a:t>
            </a:r>
            <a:endParaRPr lang="en-US" sz="2400" dirty="0">
              <a:solidFill>
                <a:schemeClr val="accent3">
                  <a:lumMod val="25000"/>
                </a:schemeClr>
              </a:solidFill>
            </a:endParaRPr>
          </a:p>
          <a:p>
            <a:pPr marL="0" indent="0">
              <a:spcBef>
                <a:spcPts val="1400"/>
              </a:spcBef>
              <a:buNone/>
            </a:pPr>
            <a:endParaRPr lang="en-US" sz="2400" dirty="0">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cs typeface="+mn-lt"/>
                <a:sym typeface="+mn-ea"/>
              </a:rPr>
              <a:t>Color Markers</a:t>
            </a:r>
            <a:r>
              <a:rPr lang="en-US" dirty="0">
                <a:solidFill>
                  <a:srgbClr val="0B49CB"/>
                </a:solidFill>
                <a:latin typeface="+mn-lt"/>
                <a:cs typeface="+mn-lt"/>
              </a:rPr>
              <a:t> Launch Outcomes</a:t>
            </a:r>
            <a:endParaRPr lang="en-US" dirty="0">
              <a:solidFill>
                <a:srgbClr val="0B49CB"/>
              </a:solidFill>
              <a:latin typeface="+mn-lt"/>
              <a:cs typeface="+mn-lt"/>
            </a:endParaRPr>
          </a:p>
        </p:txBody>
      </p:sp>
      <p:pic>
        <p:nvPicPr>
          <p:cNvPr id="2" name="图片 1"/>
          <p:cNvPicPr>
            <a:picLocks noChangeAspect="1"/>
          </p:cNvPicPr>
          <p:nvPr/>
        </p:nvPicPr>
        <p:blipFill>
          <a:blip r:embed="rId2"/>
          <a:stretch>
            <a:fillRect/>
          </a:stretch>
        </p:blipFill>
        <p:spPr>
          <a:xfrm>
            <a:off x="1255395" y="2568575"/>
            <a:ext cx="5680710" cy="34423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532255"/>
            <a:ext cx="10661015" cy="4314825"/>
          </a:xfrm>
          <a:prstGeom prst="rect">
            <a:avLst/>
          </a:prstGeom>
        </p:spPr>
        <p:txBody>
          <a:bodyPr lIns="91440" tIns="45720" rIns="91440" bIns="45720" anchor="t">
            <a:normAutofit/>
          </a:bodyPr>
          <a:lstStyle/>
          <a:p>
            <a:pPr marL="0" indent="0">
              <a:lnSpc>
                <a:spcPct val="100000"/>
              </a:lnSpc>
              <a:spcBef>
                <a:spcPts val="1400"/>
              </a:spcBef>
              <a:buNone/>
            </a:pPr>
            <a:r>
              <a:rPr lang="en-US" sz="2000">
                <a:solidFill>
                  <a:schemeClr val="accent3">
                    <a:lumMod val="25000"/>
                  </a:schemeClr>
                </a:solidFill>
                <a:cs typeface="+mn-lt"/>
              </a:rPr>
              <a:t>• It can be found that the launch site is close to railways and highways for transportation of equipment or personnel, and is also close to coastline and relatively far from the cities so that launch failure does not pose a threat.</a:t>
            </a:r>
            <a:endParaRPr lang="en-US" sz="2000">
              <a:solidFill>
                <a:schemeClr val="accent3">
                  <a:lumMod val="25000"/>
                </a:schemeClr>
              </a:solidFill>
              <a:cs typeface="+mn-lt"/>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 of Launch Sites</a:t>
            </a:r>
            <a:endParaRPr lang="en-US" dirty="0">
              <a:solidFill>
                <a:srgbClr val="0B49CB"/>
              </a:solidFill>
              <a:latin typeface="Abadi"/>
            </a:endParaRPr>
          </a:p>
        </p:txBody>
      </p:sp>
      <p:pic>
        <p:nvPicPr>
          <p:cNvPr id="2" name="图片 1"/>
          <p:cNvPicPr>
            <a:picLocks noChangeAspect="1"/>
          </p:cNvPicPr>
          <p:nvPr/>
        </p:nvPicPr>
        <p:blipFill>
          <a:blip r:embed="rId2"/>
          <a:stretch>
            <a:fillRect/>
          </a:stretch>
        </p:blipFill>
        <p:spPr>
          <a:xfrm>
            <a:off x="1154430" y="2700020"/>
            <a:ext cx="4516120" cy="361061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574800"/>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cs typeface="+mn-lt"/>
                <a:sym typeface="+mn-ea"/>
              </a:rPr>
              <a:t>From the pie chart, it is clear that KSC LC-39A has the most </a:t>
            </a:r>
            <a:r>
              <a:rPr lang="en-IN" sz="2200" dirty="0">
                <a:solidFill>
                  <a:schemeClr val="accent3">
                    <a:lumMod val="25000"/>
                  </a:schemeClr>
                </a:solidFill>
                <a:cs typeface="+mn-lt"/>
                <a:sym typeface="+mn-ea"/>
              </a:rPr>
              <a:t>successful missions</a:t>
            </a:r>
            <a:endParaRPr lang="en-US" sz="2200" dirty="0">
              <a:solidFill>
                <a:schemeClr val="accent3">
                  <a:lumMod val="25000"/>
                </a:schemeClr>
              </a:solidFill>
              <a:cs typeface="+mn-lt"/>
            </a:endParaRPr>
          </a:p>
          <a:p>
            <a:pPr marL="0" indent="0">
              <a:lnSpc>
                <a:spcPct val="100000"/>
              </a:lnSpc>
              <a:spcBef>
                <a:spcPts val="1400"/>
              </a:spcBef>
              <a:buNone/>
            </a:pPr>
            <a:endParaRPr lang="en-US" sz="2200">
              <a:solidFill>
                <a:schemeClr val="accent3">
                  <a:lumMod val="25000"/>
                </a:schemeClr>
              </a:solidFill>
              <a:cs typeface="+mn-lt"/>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cs typeface="+mn-lt"/>
                <a:sym typeface="+mn-ea"/>
              </a:rPr>
              <a:t>Pie Chart of Launch </a:t>
            </a:r>
            <a:r>
              <a:rPr lang="en-IN" dirty="0">
                <a:solidFill>
                  <a:srgbClr val="0B49CB"/>
                </a:solidFill>
                <a:latin typeface="+mn-lt"/>
                <a:cs typeface="+mn-lt"/>
                <a:sym typeface="+mn-ea"/>
              </a:rPr>
              <a:t>Success for All Sites</a:t>
            </a:r>
            <a:endParaRPr lang="en-US" dirty="0">
              <a:solidFill>
                <a:srgbClr val="0B49CB"/>
              </a:solidFill>
              <a:latin typeface="+mn-lt"/>
              <a:cs typeface="+mn-lt"/>
            </a:endParaRPr>
          </a:p>
        </p:txBody>
      </p:sp>
      <p:pic>
        <p:nvPicPr>
          <p:cNvPr id="2" name="图片 1"/>
          <p:cNvPicPr>
            <a:picLocks noChangeAspect="1"/>
          </p:cNvPicPr>
          <p:nvPr/>
        </p:nvPicPr>
        <p:blipFill>
          <a:blip r:embed="rId2"/>
          <a:stretch>
            <a:fillRect/>
          </a:stretch>
        </p:blipFill>
        <p:spPr>
          <a:xfrm>
            <a:off x="2545715" y="2254250"/>
            <a:ext cx="5241925" cy="338010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buNone/>
            </a:pPr>
            <a:r>
              <a:rPr lang="en-US" dirty="0">
                <a:sym typeface="+mn-ea"/>
              </a:rPr>
              <a:t>From the pie chart, it is clear that KSC LC-39A has 76.9% </a:t>
            </a:r>
            <a:r>
              <a:rPr lang="en-IN" dirty="0">
                <a:sym typeface="+mn-ea"/>
              </a:rPr>
              <a:t>success rate</a:t>
            </a:r>
            <a:endParaRPr lang="en-US" dirty="0"/>
          </a:p>
          <a:p>
            <a:pPr marL="0" indent="0">
              <a:buNone/>
            </a:pPr>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mn-lt"/>
                <a:cs typeface="+mn-lt"/>
                <a:sym typeface="+mn-ea"/>
              </a:rPr>
              <a:t>Pie Chart of Highest Success Rated Site</a:t>
            </a:r>
            <a:endParaRPr lang="en-US" dirty="0">
              <a:solidFill>
                <a:srgbClr val="0B49CB"/>
              </a:solidFill>
              <a:latin typeface="+mn-lt"/>
              <a:cs typeface="+mn-lt"/>
            </a:endParaRPr>
          </a:p>
        </p:txBody>
      </p:sp>
      <p:pic>
        <p:nvPicPr>
          <p:cNvPr id="2" name="图片 1"/>
          <p:cNvPicPr>
            <a:picLocks noChangeAspect="1"/>
          </p:cNvPicPr>
          <p:nvPr/>
        </p:nvPicPr>
        <p:blipFill>
          <a:blip r:embed="rId2"/>
          <a:stretch>
            <a:fillRect/>
          </a:stretch>
        </p:blipFill>
        <p:spPr>
          <a:xfrm>
            <a:off x="1641475" y="2489200"/>
            <a:ext cx="4956810" cy="33407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40" y="1461135"/>
            <a:ext cx="10311130" cy="4526280"/>
          </a:xfrm>
          <a:prstGeom prst="rect">
            <a:avLst/>
          </a:prstGeom>
        </p:spPr>
        <p:txBody>
          <a:bodyPr vert="horz" lIns="91440" tIns="45720" rIns="91440" bIns="45720" rtlCol="0">
            <a:normAutofit fontScale="900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mn-lt"/>
                <a:cs typeface="+mn-lt"/>
              </a:rPr>
              <a:t>Project background and context</a:t>
            </a:r>
            <a:endParaRPr lang="en-US" sz="2200" b="1" dirty="0">
              <a:solidFill>
                <a:schemeClr val="accent3">
                  <a:lumMod val="25000"/>
                </a:schemeClr>
              </a:solidFill>
              <a:latin typeface="+mn-lt"/>
              <a:cs typeface="+mn-lt"/>
            </a:endParaRPr>
          </a:p>
          <a:p>
            <a:pPr marL="0" indent="0">
              <a:spcBef>
                <a:spcPts val="1400"/>
              </a:spcBef>
              <a:buNone/>
            </a:pPr>
            <a:r>
              <a:rPr lang="en-US" sz="2200" dirty="0">
                <a:solidFill>
                  <a:schemeClr val="accent3">
                    <a:lumMod val="25000"/>
                  </a:schemeClr>
                </a:solidFill>
                <a:latin typeface="+mn-lt"/>
                <a:cs typeface="+mn-lt"/>
              </a:rPr>
              <a:t>    In the current era, commercial space exploration has become increasingly accessible, with numerous companies striving to democratize space travel. Notably, SpaceX stands out as a frontrunner in this endeavor, largely due to its cost-effective approach to rocket launches. </a:t>
            </a:r>
            <a:endParaRPr lang="en-US" sz="2200" dirty="0">
              <a:solidFill>
                <a:schemeClr val="accent3">
                  <a:lumMod val="25000"/>
                </a:schemeClr>
              </a:solidFill>
              <a:latin typeface="+mn-lt"/>
              <a:cs typeface="+mn-lt"/>
            </a:endParaRPr>
          </a:p>
          <a:p>
            <a:pPr marL="0" indent="0">
              <a:spcBef>
                <a:spcPts val="1400"/>
              </a:spcBef>
              <a:buNone/>
            </a:pPr>
            <a:r>
              <a:rPr lang="en-US" sz="2200" dirty="0">
                <a:solidFill>
                  <a:schemeClr val="accent3">
                    <a:lumMod val="25000"/>
                  </a:schemeClr>
                </a:solidFill>
                <a:latin typeface="+mn-lt"/>
                <a:cs typeface="+mn-lt"/>
              </a:rPr>
              <a:t>    A key factor contributing to this affordability is SpaceX's innovative reuse of the first stage of their rockets. In this project, we aim to predict the successful landing of the Falcon 9 first stage, as it directly impacts the overall cost of a launch. Such predictions hold valuable insights, especially for competing companies seeking to bid against SpaceX for rocket launch contracts.</a:t>
            </a:r>
            <a:endParaRPr lang="en-US" sz="2200" dirty="0">
              <a:solidFill>
                <a:schemeClr val="accent3">
                  <a:lumMod val="25000"/>
                </a:schemeClr>
              </a:solidFill>
              <a:latin typeface="+mn-lt"/>
              <a:cs typeface="+mn-lt"/>
            </a:endParaRPr>
          </a:p>
          <a:p>
            <a:pPr>
              <a:spcBef>
                <a:spcPts val="1400"/>
              </a:spcBef>
            </a:pPr>
            <a:r>
              <a:rPr lang="en-US" sz="2200" b="1" dirty="0">
                <a:solidFill>
                  <a:schemeClr val="accent3">
                    <a:lumMod val="25000"/>
                  </a:schemeClr>
                </a:solidFill>
                <a:latin typeface="+mn-lt"/>
                <a:cs typeface="+mn-lt"/>
              </a:rPr>
              <a:t>Problems you want to find answers</a:t>
            </a:r>
            <a:endParaRPr lang="en-US" sz="2200" b="1" dirty="0">
              <a:solidFill>
                <a:schemeClr val="accent3">
                  <a:lumMod val="25000"/>
                </a:schemeClr>
              </a:solidFill>
              <a:latin typeface="+mn-lt"/>
              <a:cs typeface="+mn-lt"/>
            </a:endParaRPr>
          </a:p>
          <a:p>
            <a:pPr marL="0" indent="0">
              <a:spcBef>
                <a:spcPts val="1400"/>
              </a:spcBef>
              <a:buNone/>
            </a:pPr>
            <a:r>
              <a:rPr lang="en-US" sz="2200" dirty="0">
                <a:solidFill>
                  <a:schemeClr val="accent3">
                    <a:lumMod val="25000"/>
                  </a:schemeClr>
                </a:solidFill>
                <a:latin typeface="+mn-lt"/>
                <a:cs typeface="+mn-lt"/>
              </a:rPr>
              <a:t>- Identifying correlations between various rocket variables and the success rate of first-stage landings.</a:t>
            </a:r>
            <a:endParaRPr lang="en-US" sz="2200" dirty="0">
              <a:solidFill>
                <a:schemeClr val="accent3">
                  <a:lumMod val="25000"/>
                </a:schemeClr>
              </a:solidFill>
              <a:latin typeface="+mn-lt"/>
              <a:cs typeface="+mn-lt"/>
            </a:endParaRPr>
          </a:p>
          <a:p>
            <a:pPr marL="0" indent="0">
              <a:spcBef>
                <a:spcPts val="1400"/>
              </a:spcBef>
              <a:buNone/>
            </a:pPr>
            <a:r>
              <a:rPr lang="en-US" sz="2200" dirty="0">
                <a:solidFill>
                  <a:schemeClr val="accent3">
                    <a:lumMod val="25000"/>
                  </a:schemeClr>
                </a:solidFill>
                <a:latin typeface="+mn-lt"/>
                <a:cs typeface="+mn-lt"/>
              </a:rPr>
              <a:t>- Determining optimal conditions that maximize the likelihood of successful landings, thereby enhancing overall mission success rates.</a:t>
            </a:r>
            <a:endParaRPr lang="en-US" sz="2200" dirty="0">
              <a:solidFill>
                <a:schemeClr val="accent3">
                  <a:lumMod val="25000"/>
                </a:schemeClr>
              </a:solidFill>
              <a:latin typeface="+mn-lt"/>
              <a:cs typeface="+mn-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52463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cs typeface="+mn-lt"/>
              </a:rPr>
              <a:t>• These figures show that the launch success rate (class 1) for low weighted </a:t>
            </a:r>
            <a:endParaRPr lang="en-US" sz="2200">
              <a:solidFill>
                <a:schemeClr val="accent3">
                  <a:lumMod val="25000"/>
                </a:schemeClr>
              </a:solidFill>
              <a:cs typeface="+mn-lt"/>
            </a:endParaRPr>
          </a:p>
          <a:p>
            <a:pPr marL="0" indent="0">
              <a:lnSpc>
                <a:spcPct val="100000"/>
              </a:lnSpc>
              <a:spcBef>
                <a:spcPts val="1400"/>
              </a:spcBef>
              <a:buNone/>
            </a:pPr>
            <a:r>
              <a:rPr lang="en-US" sz="2200">
                <a:solidFill>
                  <a:schemeClr val="accent3">
                    <a:lumMod val="25000"/>
                  </a:schemeClr>
                </a:solidFill>
                <a:cs typeface="+mn-lt"/>
              </a:rPr>
              <a:t>payloads(0-5000 kg) is higher than that of heavy weighted payloads(5000-10000 kg).</a:t>
            </a:r>
            <a:endParaRPr lang="en-US" sz="2200">
              <a:solidFill>
                <a:schemeClr val="accent3">
                  <a:lumMod val="25000"/>
                </a:schemeClr>
              </a:solidFill>
              <a:cs typeface="+mn-lt"/>
            </a:endParaRPr>
          </a:p>
        </p:txBody>
      </p:sp>
      <p:sp>
        <p:nvSpPr>
          <p:cNvPr id="12" name="Title 1"/>
          <p:cNvSpPr txBox="1"/>
          <p:nvPr/>
        </p:nvSpPr>
        <p:spPr>
          <a:xfrm>
            <a:off x="669046" y="538650"/>
            <a:ext cx="10515600" cy="549049"/>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n-lt"/>
                <a:cs typeface="+mn-lt"/>
              </a:rPr>
              <a:t>Payload vs. Launch Outcome Scatter Plot for all sites</a:t>
            </a:r>
            <a:endParaRPr lang="en-US" dirty="0">
              <a:solidFill>
                <a:srgbClr val="0B49CB"/>
              </a:solidFill>
              <a:latin typeface="+mn-lt"/>
              <a:cs typeface="+mn-lt"/>
            </a:endParaRPr>
          </a:p>
        </p:txBody>
      </p:sp>
      <p:pic>
        <p:nvPicPr>
          <p:cNvPr id="2" name="图片 1"/>
          <p:cNvPicPr>
            <a:picLocks noChangeAspect="1"/>
          </p:cNvPicPr>
          <p:nvPr/>
        </p:nvPicPr>
        <p:blipFill>
          <a:blip r:embed="rId2"/>
          <a:stretch>
            <a:fillRect/>
          </a:stretch>
        </p:blipFill>
        <p:spPr>
          <a:xfrm>
            <a:off x="864870" y="2830830"/>
            <a:ext cx="9915525" cy="31013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cs typeface="+mn-lt"/>
                <a:sym typeface="+mn-ea"/>
              </a:rPr>
              <a:t>From the bar chart, it is </a:t>
            </a:r>
            <a:r>
              <a:rPr lang="en-IN" sz="2200" dirty="0">
                <a:solidFill>
                  <a:schemeClr val="accent3">
                    <a:lumMod val="25000"/>
                  </a:schemeClr>
                </a:solidFill>
                <a:cs typeface="+mn-lt"/>
                <a:sym typeface="+mn-ea"/>
              </a:rPr>
              <a:t>clear that Decision Tree Classifier has the highest accuracy.</a:t>
            </a:r>
            <a:endParaRPr lang="en-US" sz="2200" dirty="0">
              <a:solidFill>
                <a:schemeClr val="accent3">
                  <a:lumMod val="25000"/>
                </a:schemeClr>
              </a:solidFill>
              <a:cs typeface="+mn-lt"/>
            </a:endParaRPr>
          </a:p>
          <a:p>
            <a:pPr marL="0" indent="0">
              <a:lnSpc>
                <a:spcPct val="100000"/>
              </a:lnSpc>
              <a:spcBef>
                <a:spcPts val="1400"/>
              </a:spcBef>
              <a:buNone/>
            </a:pPr>
            <a:endParaRPr lang="en-US" sz="2200" dirty="0">
              <a:solidFill>
                <a:schemeClr val="accent3">
                  <a:lumMod val="25000"/>
                </a:schemeClr>
              </a:solidFill>
              <a:cs typeface="+mn-lt"/>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6096000" y="2082165"/>
            <a:ext cx="4678680" cy="250698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632460" y="1523365"/>
            <a:ext cx="10653395" cy="381190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cs typeface="+mn-lt"/>
              </a:rPr>
              <a:t>From the Confusion Matrix of Decision Tree Classifier, it is clear that it is very robust when class is 1. The model struggles with False Positives </a:t>
            </a:r>
            <a:endParaRPr lang="en-US" sz="2200" dirty="0">
              <a:solidFill>
                <a:schemeClr val="accent3">
                  <a:lumMod val="25000"/>
                </a:schemeClr>
              </a:solidFill>
              <a:cs typeface="+mn-lt"/>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2401570" y="2425700"/>
            <a:ext cx="4282440" cy="331406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255" y="1875155"/>
            <a:ext cx="10132060" cy="4351655"/>
          </a:xfrm>
          <a:prstGeom prst="rect">
            <a:avLst/>
          </a:prstGeom>
        </p:spPr>
        <p:txBody>
          <a:bodyPr>
            <a:normAutofit/>
          </a:bodyPr>
          <a:lstStyle/>
          <a:p>
            <a:pPr marL="0" indent="0">
              <a:lnSpc>
                <a:spcPct val="100000"/>
              </a:lnSpc>
              <a:spcBef>
                <a:spcPts val="1400"/>
              </a:spcBef>
              <a:buNone/>
            </a:pPr>
            <a:r>
              <a:rPr lang="en-US" sz="2200">
                <a:solidFill>
                  <a:schemeClr val="accent3">
                    <a:lumMod val="25000"/>
                  </a:schemeClr>
                </a:solidFill>
                <a:cs typeface="+mn-lt"/>
              </a:rPr>
              <a:t>From this study, we can conclude that</a:t>
            </a:r>
            <a:endParaRPr lang="en-US" sz="2200">
              <a:solidFill>
                <a:schemeClr val="accent3">
                  <a:lumMod val="25000"/>
                </a:schemeClr>
              </a:solidFill>
              <a:cs typeface="+mn-lt"/>
            </a:endParaRPr>
          </a:p>
          <a:p>
            <a:pPr>
              <a:lnSpc>
                <a:spcPct val="100000"/>
              </a:lnSpc>
              <a:spcBef>
                <a:spcPts val="1400"/>
              </a:spcBef>
            </a:pPr>
            <a:r>
              <a:rPr lang="en-US" sz="2200">
                <a:solidFill>
                  <a:schemeClr val="accent3">
                    <a:lumMod val="25000"/>
                  </a:schemeClr>
                </a:solidFill>
                <a:cs typeface="+mn-lt"/>
              </a:rPr>
              <a:t>Larger the Flight Number greater the success rate</a:t>
            </a:r>
            <a:endParaRPr lang="en-US" sz="2200">
              <a:solidFill>
                <a:schemeClr val="accent3">
                  <a:lumMod val="25000"/>
                </a:schemeClr>
              </a:solidFill>
              <a:cs typeface="+mn-lt"/>
            </a:endParaRPr>
          </a:p>
          <a:p>
            <a:pPr>
              <a:lnSpc>
                <a:spcPct val="100000"/>
              </a:lnSpc>
              <a:spcBef>
                <a:spcPts val="1400"/>
              </a:spcBef>
            </a:pPr>
            <a:r>
              <a:rPr lang="en-US" sz="2200">
                <a:solidFill>
                  <a:schemeClr val="accent3">
                    <a:lumMod val="25000"/>
                  </a:schemeClr>
                </a:solidFill>
                <a:cs typeface="+mn-lt"/>
              </a:rPr>
              <a:t>Mission success rate is increasing from 2013 till 2020</a:t>
            </a:r>
            <a:endParaRPr lang="en-US" sz="2200">
              <a:solidFill>
                <a:schemeClr val="accent3">
                  <a:lumMod val="25000"/>
                </a:schemeClr>
              </a:solidFill>
              <a:cs typeface="+mn-lt"/>
            </a:endParaRPr>
          </a:p>
          <a:p>
            <a:pPr>
              <a:lnSpc>
                <a:spcPct val="100000"/>
              </a:lnSpc>
              <a:spcBef>
                <a:spcPts val="1400"/>
              </a:spcBef>
            </a:pPr>
            <a:r>
              <a:rPr lang="en-US" sz="2200">
                <a:solidFill>
                  <a:schemeClr val="accent3">
                    <a:lumMod val="25000"/>
                  </a:schemeClr>
                </a:solidFill>
                <a:cs typeface="+mn-lt"/>
              </a:rPr>
              <a:t>KSLC-39A has the highest number of launch successes and the highest success rate among all sites.</a:t>
            </a:r>
            <a:endParaRPr lang="en-US" sz="2200">
              <a:solidFill>
                <a:schemeClr val="accent3">
                  <a:lumMod val="25000"/>
                </a:schemeClr>
              </a:solidFill>
              <a:cs typeface="+mn-lt"/>
            </a:endParaRPr>
          </a:p>
          <a:p>
            <a:pPr>
              <a:lnSpc>
                <a:spcPct val="100000"/>
              </a:lnSpc>
              <a:spcBef>
                <a:spcPts val="1400"/>
              </a:spcBef>
            </a:pPr>
            <a:r>
              <a:rPr lang="en-US" sz="2200">
                <a:solidFill>
                  <a:schemeClr val="accent3">
                    <a:lumMod val="25000"/>
                  </a:schemeClr>
                </a:solidFill>
                <a:cs typeface="+mn-lt"/>
              </a:rPr>
              <a:t>The Decision Tree Classifier is the best model to predict the success of the mission</a:t>
            </a:r>
            <a:endParaRPr lang="en-US" sz="2200">
              <a:solidFill>
                <a:schemeClr val="accent3">
                  <a:lumMod val="25000"/>
                </a:schemeClr>
              </a:solidFill>
              <a:cs typeface="+mn-lt"/>
            </a:endParaRPr>
          </a:p>
          <a:p>
            <a:pPr>
              <a:lnSpc>
                <a:spcPct val="100000"/>
              </a:lnSpc>
              <a:spcBef>
                <a:spcPts val="1400"/>
              </a:spcBef>
            </a:pPr>
            <a:r>
              <a:rPr lang="en-US" sz="2200">
                <a:solidFill>
                  <a:schemeClr val="accent3">
                    <a:lumMod val="25000"/>
                  </a:schemeClr>
                </a:solidFill>
                <a:cs typeface="+mn-lt"/>
              </a:rPr>
              <a:t>The launch success rate of low weighted payloads is higher than that of heavy weighted payloads.</a:t>
            </a:r>
            <a:endParaRPr lang="en-US" sz="2200">
              <a:solidFill>
                <a:schemeClr val="accent3">
                  <a:lumMod val="25000"/>
                </a:schemeClr>
              </a:solidFill>
              <a:cs typeface="+mn-lt"/>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endParaRPr lang="en-US" sz="220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mn-lt"/>
                <a:cs typeface="+mn-lt"/>
              </a:rPr>
              <a:t>Executive Summary</a:t>
            </a:r>
            <a:endParaRPr lang="en-US" sz="8800" dirty="0">
              <a:solidFill>
                <a:srgbClr val="0B49CB"/>
              </a:solidFill>
              <a:latin typeface="+mn-lt"/>
              <a:cs typeface="+mn-lt"/>
            </a:endParaRPr>
          </a:p>
          <a:p>
            <a:pPr>
              <a:lnSpc>
                <a:spcPct val="120000"/>
              </a:lnSpc>
              <a:spcBef>
                <a:spcPts val="1400"/>
              </a:spcBef>
            </a:pPr>
            <a:r>
              <a:rPr lang="en-US" sz="8800" dirty="0">
                <a:solidFill>
                  <a:schemeClr val="accent3">
                    <a:lumMod val="25000"/>
                  </a:schemeClr>
                </a:solidFill>
                <a:latin typeface="+mn-lt"/>
                <a:cs typeface="+mn-lt"/>
              </a:rPr>
              <a:t>Data collection methodology:</a:t>
            </a:r>
            <a:endParaRPr lang="en-US" sz="8800" dirty="0">
              <a:solidFill>
                <a:schemeClr val="accent3">
                  <a:lumMod val="25000"/>
                </a:schemeClr>
              </a:solidFill>
              <a:latin typeface="+mn-lt"/>
              <a:cs typeface="+mn-lt"/>
            </a:endParaRPr>
          </a:p>
          <a:p>
            <a:pPr marL="457200" lvl="1" indent="0">
              <a:lnSpc>
                <a:spcPct val="120000"/>
              </a:lnSpc>
              <a:spcBef>
                <a:spcPts val="1400"/>
              </a:spcBef>
              <a:buNone/>
            </a:pPr>
            <a:r>
              <a:rPr lang="en-US" sz="7600" dirty="0">
                <a:solidFill>
                  <a:schemeClr val="bg2">
                    <a:lumMod val="50000"/>
                  </a:schemeClr>
                </a:solidFill>
                <a:latin typeface="+mn-lt"/>
                <a:cs typeface="+mn-lt"/>
              </a:rPr>
              <a:t>•Data was collected using SpaceX API and Web Scrapping form Wikipedia </a:t>
            </a:r>
            <a:endParaRPr lang="en-US" sz="7600" dirty="0">
              <a:solidFill>
                <a:schemeClr val="bg2">
                  <a:lumMod val="50000"/>
                </a:schemeClr>
              </a:solidFill>
              <a:latin typeface="+mn-lt"/>
              <a:cs typeface="+mn-lt"/>
            </a:endParaRPr>
          </a:p>
          <a:p>
            <a:pPr>
              <a:lnSpc>
                <a:spcPct val="120000"/>
              </a:lnSpc>
              <a:spcBef>
                <a:spcPts val="1400"/>
              </a:spcBef>
            </a:pPr>
            <a:r>
              <a:rPr lang="en-US" sz="8800" dirty="0">
                <a:solidFill>
                  <a:schemeClr val="accent3">
                    <a:lumMod val="25000"/>
                  </a:schemeClr>
                </a:solidFill>
                <a:latin typeface="+mn-lt"/>
                <a:cs typeface="+mn-lt"/>
              </a:rPr>
              <a:t>Perform data wrangling</a:t>
            </a:r>
            <a:endParaRPr lang="en-US" sz="8800" dirty="0">
              <a:solidFill>
                <a:schemeClr val="accent3">
                  <a:lumMod val="25000"/>
                </a:schemeClr>
              </a:solidFill>
              <a:latin typeface="+mn-lt"/>
              <a:cs typeface="+mn-lt"/>
            </a:endParaRPr>
          </a:p>
          <a:p>
            <a:pPr lvl="1">
              <a:lnSpc>
                <a:spcPct val="120000"/>
              </a:lnSpc>
              <a:spcBef>
                <a:spcPts val="1400"/>
              </a:spcBef>
            </a:pPr>
            <a:r>
              <a:rPr lang="en-US" sz="7600" dirty="0">
                <a:solidFill>
                  <a:schemeClr val="bg2">
                    <a:lumMod val="50000"/>
                  </a:schemeClr>
                </a:solidFill>
                <a:latin typeface="+mn-lt"/>
                <a:cs typeface="+mn-lt"/>
              </a:rPr>
              <a:t>Transform the results into Training Labels indicating whether the booster landed successfully or unsuccessfully.</a:t>
            </a:r>
            <a:endParaRPr lang="en-US" sz="7600" dirty="0">
              <a:solidFill>
                <a:schemeClr val="bg2">
                  <a:lumMod val="50000"/>
                </a:schemeClr>
              </a:solidFill>
              <a:latin typeface="+mn-lt"/>
              <a:cs typeface="+mn-lt"/>
            </a:endParaRPr>
          </a:p>
          <a:p>
            <a:pPr>
              <a:lnSpc>
                <a:spcPct val="120000"/>
              </a:lnSpc>
              <a:spcBef>
                <a:spcPts val="1400"/>
              </a:spcBef>
            </a:pPr>
            <a:r>
              <a:rPr lang="en-US" sz="8800" dirty="0">
                <a:solidFill>
                  <a:schemeClr val="accent3">
                    <a:lumMod val="25000"/>
                  </a:schemeClr>
                </a:solidFill>
                <a:latin typeface="+mn-lt"/>
                <a:cs typeface="+mn-lt"/>
              </a:rPr>
              <a:t>Perform exploratory data analysis (EDA) using visualization and SQL</a:t>
            </a:r>
            <a:endParaRPr lang="en-US" sz="8800" dirty="0">
              <a:solidFill>
                <a:schemeClr val="accent3">
                  <a:lumMod val="25000"/>
                </a:schemeClr>
              </a:solidFill>
              <a:latin typeface="+mn-lt"/>
              <a:cs typeface="+mn-lt"/>
            </a:endParaRPr>
          </a:p>
          <a:p>
            <a:pPr>
              <a:lnSpc>
                <a:spcPct val="120000"/>
              </a:lnSpc>
              <a:spcBef>
                <a:spcPts val="1400"/>
              </a:spcBef>
            </a:pPr>
            <a:r>
              <a:rPr lang="en-US" sz="8800" dirty="0">
                <a:solidFill>
                  <a:schemeClr val="accent3">
                    <a:lumMod val="25000"/>
                  </a:schemeClr>
                </a:solidFill>
                <a:latin typeface="+mn-lt"/>
                <a:cs typeface="+mn-lt"/>
              </a:rPr>
              <a:t>Perform interactive visual analytics using Folium and </a:t>
            </a:r>
            <a:r>
              <a:rPr lang="en-US" sz="8800" dirty="0" err="1">
                <a:solidFill>
                  <a:schemeClr val="accent3">
                    <a:lumMod val="25000"/>
                  </a:schemeClr>
                </a:solidFill>
                <a:latin typeface="+mn-lt"/>
                <a:cs typeface="+mn-lt"/>
              </a:rPr>
              <a:t>Plotly</a:t>
            </a:r>
            <a:r>
              <a:rPr lang="en-US" sz="8800" dirty="0">
                <a:solidFill>
                  <a:schemeClr val="accent3">
                    <a:lumMod val="25000"/>
                  </a:schemeClr>
                </a:solidFill>
                <a:latin typeface="+mn-lt"/>
                <a:cs typeface="+mn-lt"/>
              </a:rPr>
              <a:t> Dash</a:t>
            </a:r>
            <a:endParaRPr lang="en-US" sz="8800" dirty="0">
              <a:solidFill>
                <a:schemeClr val="accent3">
                  <a:lumMod val="25000"/>
                </a:schemeClr>
              </a:solidFill>
              <a:latin typeface="+mn-lt"/>
              <a:cs typeface="+mn-lt"/>
            </a:endParaRPr>
          </a:p>
          <a:p>
            <a:pPr>
              <a:lnSpc>
                <a:spcPct val="120000"/>
              </a:lnSpc>
              <a:spcBef>
                <a:spcPts val="1400"/>
              </a:spcBef>
            </a:pPr>
            <a:r>
              <a:rPr lang="en-US" sz="8800" dirty="0">
                <a:solidFill>
                  <a:schemeClr val="accent3">
                    <a:lumMod val="25000"/>
                  </a:schemeClr>
                </a:solidFill>
                <a:latin typeface="+mn-lt"/>
                <a:cs typeface="+mn-lt"/>
              </a:rPr>
              <a:t>Perform predictive analysis using classification models</a:t>
            </a:r>
            <a:endParaRPr lang="en-US" sz="8800" dirty="0">
              <a:solidFill>
                <a:schemeClr val="accent3">
                  <a:lumMod val="25000"/>
                </a:schemeClr>
              </a:solidFill>
              <a:latin typeface="+mn-lt"/>
              <a:cs typeface="+mn-lt"/>
            </a:endParaRPr>
          </a:p>
          <a:p>
            <a:pPr lvl="1">
              <a:lnSpc>
                <a:spcPct val="120000"/>
              </a:lnSpc>
              <a:spcBef>
                <a:spcPts val="1400"/>
              </a:spcBef>
            </a:pPr>
            <a:r>
              <a:rPr lang="en-US" sz="7600" dirty="0">
                <a:solidFill>
                  <a:schemeClr val="bg2">
                    <a:lumMod val="50000"/>
                  </a:schemeClr>
                </a:solidFill>
                <a:latin typeface="+mn-lt"/>
                <a:cs typeface="+mn-lt"/>
              </a:rPr>
              <a:t>Determine the optimal hyperparameters for SVM, Classification Trees, and Logistic Regression.</a:t>
            </a:r>
            <a:endParaRPr lang="en-US" sz="7600" dirty="0">
              <a:solidFill>
                <a:schemeClr val="bg2">
                  <a:lumMod val="50000"/>
                </a:schemeClr>
              </a:solidFill>
              <a:latin typeface="+mn-lt"/>
              <a:cs typeface="+mn-lt"/>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506855"/>
            <a:ext cx="10515600" cy="4922520"/>
          </a:xfrm>
          <a:prstGeom prst="rect">
            <a:avLst/>
          </a:prstGeom>
        </p:spPr>
        <p:txBody>
          <a:bodyPr/>
          <a:lstStyle/>
          <a:p>
            <a:pPr>
              <a:lnSpc>
                <a:spcPct val="100000"/>
              </a:lnSpc>
              <a:spcBef>
                <a:spcPts val="1400"/>
              </a:spcBef>
            </a:pPr>
            <a:r>
              <a:rPr lang="en-US" sz="2200">
                <a:solidFill>
                  <a:schemeClr val="accent3">
                    <a:lumMod val="25000"/>
                  </a:schemeClr>
                </a:solidFill>
                <a:cs typeface="+mn-lt"/>
              </a:rPr>
              <a:t>Describe how data sets were collected. </a:t>
            </a:r>
            <a:endParaRPr lang="en-US" sz="2200">
              <a:solidFill>
                <a:schemeClr val="accent3">
                  <a:lumMod val="25000"/>
                </a:schemeClr>
              </a:solidFill>
              <a:cs typeface="+mn-lt"/>
            </a:endParaRPr>
          </a:p>
          <a:p>
            <a:pPr marL="0" indent="0">
              <a:lnSpc>
                <a:spcPct val="100000"/>
              </a:lnSpc>
              <a:spcBef>
                <a:spcPts val="1400"/>
              </a:spcBef>
              <a:buNone/>
            </a:pPr>
            <a:r>
              <a:rPr lang="en-US" sz="1540">
                <a:solidFill>
                  <a:schemeClr val="accent3">
                    <a:lumMod val="25000"/>
                  </a:schemeClr>
                </a:solidFill>
                <a:cs typeface="+mn-lt"/>
              </a:rPr>
              <a:t>The data collection process includes a combination of API requests from the SpaceX API and web scraping data from a table in the Wikipedia page of SpaceX</a:t>
            </a:r>
            <a:endParaRPr lang="en-US" sz="1540">
              <a:solidFill>
                <a:schemeClr val="accent3">
                  <a:lumMod val="25000"/>
                </a:schemeClr>
              </a:solidFill>
              <a:cs typeface="+mn-lt"/>
            </a:endParaRPr>
          </a:p>
          <a:p>
            <a:pPr>
              <a:lnSpc>
                <a:spcPct val="100000"/>
              </a:lnSpc>
              <a:spcBef>
                <a:spcPts val="1400"/>
              </a:spcBef>
            </a:pPr>
            <a:r>
              <a:rPr lang="en-US" sz="2200">
                <a:solidFill>
                  <a:schemeClr val="accent3">
                    <a:lumMod val="25000"/>
                  </a:schemeClr>
                </a:solidFill>
                <a:cs typeface="+mn-lt"/>
              </a:rPr>
              <a:t>You need to present your data collection process use key phrases and flowcharts</a:t>
            </a:r>
            <a:endParaRPr lang="en-US" sz="2200">
              <a:solidFill>
                <a:schemeClr val="accent3">
                  <a:lumMod val="25000"/>
                </a:schemeClr>
              </a:solidFill>
              <a:cs typeface="+mn-lt"/>
            </a:endParaRPr>
          </a:p>
          <a:p>
            <a:pPr marL="0" indent="0">
              <a:lnSpc>
                <a:spcPct val="100000"/>
              </a:lnSpc>
              <a:spcBef>
                <a:spcPts val="1400"/>
              </a:spcBef>
              <a:buNone/>
            </a:pPr>
            <a:endParaRPr lang="en-US" sz="2200">
              <a:solidFill>
                <a:schemeClr val="accent3">
                  <a:lumMod val="25000"/>
                </a:schemeClr>
              </a:solidFill>
              <a:cs typeface="+mn-lt"/>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2" name="图片 1"/>
          <p:cNvPicPr>
            <a:picLocks noChangeAspect="1"/>
          </p:cNvPicPr>
          <p:nvPr/>
        </p:nvPicPr>
        <p:blipFill>
          <a:blip r:embed="rId2"/>
          <a:stretch>
            <a:fillRect/>
          </a:stretch>
        </p:blipFill>
        <p:spPr>
          <a:xfrm>
            <a:off x="1059815" y="3500120"/>
            <a:ext cx="3943350" cy="1797050"/>
          </a:xfrm>
          <a:prstGeom prst="rect">
            <a:avLst/>
          </a:prstGeom>
        </p:spPr>
      </p:pic>
      <p:pic>
        <p:nvPicPr>
          <p:cNvPr id="3" name="图片 2"/>
          <p:cNvPicPr>
            <a:picLocks noChangeAspect="1"/>
          </p:cNvPicPr>
          <p:nvPr/>
        </p:nvPicPr>
        <p:blipFill>
          <a:blip r:embed="rId3"/>
          <a:stretch>
            <a:fillRect/>
          </a:stretch>
        </p:blipFill>
        <p:spPr>
          <a:xfrm>
            <a:off x="6046470" y="3603625"/>
            <a:ext cx="3683000" cy="16935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a:solidFill>
                  <a:schemeClr val="accent3">
                    <a:lumMod val="25000"/>
                  </a:schemeClr>
                </a:solidFill>
                <a:cs typeface="+mn-lt"/>
              </a:rPr>
              <a:t>Present your data collection with SpaceX REST calls using key phrases and flowcharts</a:t>
            </a:r>
            <a:endParaRPr lang="en-US" sz="2200">
              <a:solidFill>
                <a:schemeClr val="accent3">
                  <a:lumMod val="25000"/>
                </a:schemeClr>
              </a:solidFill>
              <a:cs typeface="+mn-lt"/>
            </a:endParaRPr>
          </a:p>
          <a:p>
            <a:pPr>
              <a:lnSpc>
                <a:spcPct val="100000"/>
              </a:lnSpc>
              <a:spcBef>
                <a:spcPts val="1400"/>
              </a:spcBef>
            </a:pPr>
            <a:endParaRPr lang="en-US" sz="2200">
              <a:solidFill>
                <a:schemeClr val="accent3">
                  <a:lumMod val="25000"/>
                </a:schemeClr>
              </a:solidFill>
              <a:cs typeface="+mn-lt"/>
            </a:endParaRPr>
          </a:p>
          <a:p>
            <a:pPr>
              <a:lnSpc>
                <a:spcPct val="100000"/>
              </a:lnSpc>
              <a:spcBef>
                <a:spcPts val="1400"/>
              </a:spcBef>
            </a:pPr>
            <a:r>
              <a:rPr lang="en-US" sz="2200">
                <a:solidFill>
                  <a:schemeClr val="accent3">
                    <a:lumMod val="25000"/>
                  </a:schemeClr>
                </a:solidFill>
                <a:cs typeface="+mn-lt"/>
              </a:rPr>
              <a:t>Add the GitHub URL of the completed SpaceX API calls notebook </a:t>
            </a:r>
            <a:endParaRPr lang="en-US" sz="2200">
              <a:solidFill>
                <a:schemeClr val="accent3">
                  <a:lumMod val="25000"/>
                </a:schemeClr>
              </a:solidFill>
              <a:cs typeface="+mn-lt"/>
            </a:endParaRPr>
          </a:p>
          <a:p>
            <a:pPr marL="0" indent="0">
              <a:lnSpc>
                <a:spcPct val="100000"/>
              </a:lnSpc>
              <a:spcBef>
                <a:spcPts val="1400"/>
              </a:spcBef>
              <a:buNone/>
            </a:pPr>
            <a:r>
              <a:rPr lang="en-US" sz="2200">
                <a:solidFill>
                  <a:schemeClr val="accent3">
                    <a:lumMod val="25000"/>
                  </a:schemeClr>
                </a:solidFill>
                <a:cs typeface="+mn-lt"/>
                <a:hlinkClick r:id="rId2" action="ppaction://hlinkfile"/>
              </a:rPr>
              <a:t>My Github URL</a:t>
            </a:r>
            <a:r>
              <a:rPr lang="en-US" sz="2200">
                <a:solidFill>
                  <a:schemeClr val="accent3">
                    <a:lumMod val="25000"/>
                  </a:schemeClr>
                </a:solidFill>
                <a:cs typeface="+mn-lt"/>
              </a:rPr>
              <a:t>:</a:t>
            </a:r>
            <a:endParaRPr lang="en-US" sz="2200">
              <a:solidFill>
                <a:schemeClr val="accent3">
                  <a:lumMod val="25000"/>
                </a:schemeClr>
              </a:solidFill>
              <a:cs typeface="+mn-lt"/>
            </a:endParaRPr>
          </a:p>
          <a:p>
            <a:pPr marL="0" indent="0">
              <a:lnSpc>
                <a:spcPct val="100000"/>
              </a:lnSpc>
              <a:spcBef>
                <a:spcPts val="1400"/>
              </a:spcBef>
              <a:buNone/>
            </a:pPr>
            <a:r>
              <a:rPr lang="en-US" sz="2200">
                <a:solidFill>
                  <a:schemeClr val="accent3">
                    <a:lumMod val="25000"/>
                  </a:schemeClr>
                </a:solidFill>
                <a:cs typeface="+mn-lt"/>
              </a:rPr>
              <a:t>https://github.com/purpleziyi/DataScience/blob/main/c10/1.%20Complete%20the%20Data%20Collection%20API%20Lab.ipynb</a:t>
            </a:r>
            <a:endParaRPr lang="en-US" sz="2200">
              <a:solidFill>
                <a:schemeClr val="accent3">
                  <a:lumMod val="25000"/>
                </a:schemeClr>
              </a:solidFill>
              <a:cs typeface="+mn-lt"/>
            </a:endParaRPr>
          </a:p>
          <a:p>
            <a:pPr marL="0" indent="0">
              <a:lnSpc>
                <a:spcPct val="100000"/>
              </a:lnSpc>
              <a:spcBef>
                <a:spcPts val="1400"/>
              </a:spcBef>
              <a:buNone/>
            </a:pPr>
            <a:endParaRPr lang="en-US" sz="2200">
              <a:solidFill>
                <a:schemeClr val="accent3">
                  <a:lumMod val="25000"/>
                </a:schemeClr>
              </a:solidFill>
              <a:cs typeface="+mn-lt"/>
            </a:endParaRPr>
          </a:p>
          <a:p>
            <a:endParaRPr lang="en-US"/>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2" name="图片 1"/>
          <p:cNvPicPr>
            <a:picLocks noChangeAspect="1"/>
          </p:cNvPicPr>
          <p:nvPr/>
        </p:nvPicPr>
        <p:blipFill>
          <a:blip r:embed="rId3"/>
          <a:stretch>
            <a:fillRect/>
          </a:stretch>
        </p:blipFill>
        <p:spPr>
          <a:xfrm>
            <a:off x="6179820" y="1477010"/>
            <a:ext cx="4805680" cy="47986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655" y="1423670"/>
            <a:ext cx="4601845" cy="3811270"/>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cs typeface="+mn-lt"/>
              </a:rPr>
              <a:t>Present your web scraping process using key phrases and flowcharts</a:t>
            </a:r>
            <a:endParaRPr lang="en-US" sz="2200">
              <a:solidFill>
                <a:schemeClr val="accent3">
                  <a:lumMod val="25000"/>
                </a:schemeClr>
              </a:solidFill>
              <a:cs typeface="+mn-lt"/>
            </a:endParaRPr>
          </a:p>
          <a:p>
            <a:pPr>
              <a:lnSpc>
                <a:spcPct val="100000"/>
              </a:lnSpc>
              <a:spcBef>
                <a:spcPts val="1400"/>
              </a:spcBef>
            </a:pPr>
            <a:endParaRPr lang="en-US" sz="2200">
              <a:solidFill>
                <a:schemeClr val="accent3">
                  <a:lumMod val="25000"/>
                </a:schemeClr>
              </a:solidFill>
              <a:cs typeface="+mn-lt"/>
            </a:endParaRPr>
          </a:p>
          <a:p>
            <a:pPr>
              <a:lnSpc>
                <a:spcPct val="100000"/>
              </a:lnSpc>
              <a:spcBef>
                <a:spcPts val="1400"/>
              </a:spcBef>
            </a:pPr>
            <a:r>
              <a:rPr lang="en-US" sz="2200">
                <a:solidFill>
                  <a:schemeClr val="accent3">
                    <a:lumMod val="25000"/>
                  </a:schemeClr>
                </a:solidFill>
                <a:cs typeface="+mn-lt"/>
              </a:rPr>
              <a:t>Add the GitHub URL of the completed web scraping notebook, as an external reference and peer-review purpose</a:t>
            </a:r>
            <a:endParaRPr lang="en-US" sz="2200">
              <a:solidFill>
                <a:schemeClr val="accent3">
                  <a:lumMod val="25000"/>
                </a:schemeClr>
              </a:solidFill>
              <a:cs typeface="+mn-lt"/>
            </a:endParaRPr>
          </a:p>
          <a:p>
            <a:pPr marL="0" indent="0">
              <a:lnSpc>
                <a:spcPct val="100000"/>
              </a:lnSpc>
              <a:spcBef>
                <a:spcPts val="1400"/>
              </a:spcBef>
              <a:buNone/>
            </a:pPr>
            <a:r>
              <a:rPr lang="en-US" sz="2200">
                <a:solidFill>
                  <a:schemeClr val="accent3">
                    <a:lumMod val="25000"/>
                  </a:schemeClr>
                </a:solidFill>
                <a:cs typeface="+mn-lt"/>
                <a:hlinkClick r:id="rId2" action="ppaction://hlinkfile"/>
              </a:rPr>
              <a:t>My Github URL:</a:t>
            </a:r>
            <a:endParaRPr lang="en-US" sz="2200">
              <a:solidFill>
                <a:schemeClr val="accent3">
                  <a:lumMod val="25000"/>
                </a:schemeClr>
              </a:solidFill>
              <a:cs typeface="+mn-lt"/>
            </a:endParaRPr>
          </a:p>
          <a:p>
            <a:pPr marL="0" indent="0">
              <a:lnSpc>
                <a:spcPct val="100000"/>
              </a:lnSpc>
              <a:spcBef>
                <a:spcPts val="1400"/>
              </a:spcBef>
              <a:buNone/>
            </a:pPr>
            <a:r>
              <a:rPr lang="en-US" sz="2200">
                <a:solidFill>
                  <a:schemeClr val="accent3">
                    <a:lumMod val="25000"/>
                  </a:schemeClr>
                </a:solidFill>
                <a:cs typeface="+mn-lt"/>
              </a:rPr>
              <a:t>https://github.com/purpleziyi/DataScience/blob/main/c10/2.%20Data%20Collection%20with%20Web%20Scraping.ipynb</a:t>
            </a:r>
            <a:endParaRPr lang="en-US" sz="2200">
              <a:solidFill>
                <a:schemeClr val="accent3">
                  <a:lumMod val="25000"/>
                </a:schemeClr>
              </a:solidFill>
              <a:cs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图片 4"/>
          <p:cNvPicPr>
            <a:picLocks noChangeAspect="1"/>
          </p:cNvPicPr>
          <p:nvPr/>
        </p:nvPicPr>
        <p:blipFill>
          <a:blip r:embed="rId3"/>
          <a:stretch>
            <a:fillRect/>
          </a:stretch>
        </p:blipFill>
        <p:spPr>
          <a:xfrm>
            <a:off x="5739765" y="1487170"/>
            <a:ext cx="5927725" cy="4555490"/>
          </a:xfrm>
          <a:prstGeom prst="rect">
            <a:avLst/>
          </a:prstGeom>
        </p:spPr>
      </p:pic>
    </p:spTree>
  </p:cSld>
  <p:clrMapOvr>
    <a:masterClrMapping/>
  </p:clrMapOvr>
</p:sld>
</file>

<file path=ppt/tags/tag4.xml><?xml version="1.0" encoding="utf-8"?>
<p:tagLst xmlns:p="http://schemas.openxmlformats.org/presentationml/2006/main">
  <p:tag name="commondata" val="eyJoZGlkIjoiMGI4YTY2NzNjYzhhMDBjYjhiZDFjNDRhZjk5ZjcyM2MifQ=="/>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m s o - c o n t e n t T y p e ? > < F o r m T e m p l a t e s   x m l n s = " h t t p : / / s c h e m a s . m i c r o s o f t . c o m / s h a r e p o i n t / v 3 / c o n t e n t t y p e / f o r m s " > < D i s p l a y > D o c u m e n t L i b r a r y F o r m < / D i s p l a y > < E d i t > D o c u m e n t L i b r a r y F o r m < / E d i t > < N e w > D o c u m e n t L i b r a r y F o r m < / N e w > < / F o r m T e m p l a t e s > 
</file>

<file path=customXml/item2.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x m l   v e r s i o n = " 1 . 0 " ? > < p : p r o p e r t i e s   x m l n s : p = " h t t p : / / s c h e m a s . m i c r o s o f t . c o m / o f f i c e / 2 0 0 6 / m e t a d a t a / p r o p e r t i e s "   x m l n s : x s i = " h t t p : / / w w w . w 3 . o r g / 2 0 0 1 / X M L S c h e m a - i n s t a n c e "   x m l n s : p c = " h t t p : / / s c h e m a s . m i c r o s o f t . c o m / o f f i c e / i n f o p a t h / 2 0 0 7 / P a r t n e r C o n t r o l s " > < d o c u m e n t M a n a g e m e n t / > < / p : p r o p e r t i e s > 
</file>

<file path=customXml/itemProps1.xml><?xml version="1.0" encoding="utf-8"?>
<ds:datastoreItem xmlns:ds="http://schemas.openxmlformats.org/officeDocument/2006/customXml" ds:itemID="{7EFDA260-DDA0-422C-B7AE-778F653FBB36}">
  <ds:schemaRefs/>
</ds:datastoreItem>
</file>

<file path=customXml/itemProps2.xml><?xml version="1.0" encoding="utf-8"?>
<ds:datastoreItem xmlns:ds="http://schemas.openxmlformats.org/officeDocument/2006/customXml" ds:itemID="{FD840426-F08D-42AC-9846-A20E4AB85A26}">
  <ds:schemaRefs/>
</ds:datastoreItem>
</file>

<file path=customXml/itemProps3.xml><?xml version="1.0" encoding="utf-8"?>
<ds:datastoreItem xmlns:ds="http://schemas.openxmlformats.org/officeDocument/2006/customXml" ds:itemID="{54DA07C5-A406-4A0D-B3E6-3856C94AC7F3}">
  <ds:schemaRefs/>
</ds:datastoreItem>
</file>

<file path=docProps/app.xml><?xml version="1.0" encoding="utf-8"?>
<Properties xmlns="http://schemas.openxmlformats.org/officeDocument/2006/extended-properties" xmlns:vt="http://schemas.openxmlformats.org/officeDocument/2006/docPropsVTypes">
  <TotalTime>0</TotalTime>
  <Words>11150</Words>
  <Application>WPS 演示</Application>
  <PresentationFormat>Widescreen</PresentationFormat>
  <Paragraphs>368</Paragraphs>
  <Slides>46</Slides>
  <Notes>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46</vt:i4>
      </vt:variant>
    </vt:vector>
  </HeadingPairs>
  <TitlesOfParts>
    <vt:vector size="64" baseType="lpstr">
      <vt:lpstr>Arial</vt:lpstr>
      <vt:lpstr>SimSun</vt:lpstr>
      <vt:lpstr>Wingdings</vt:lpstr>
      <vt:lpstr>Abadi</vt:lpstr>
      <vt:lpstr>Segoe Print</vt:lpstr>
      <vt:lpstr>IBM Plex Mono SemiBold</vt:lpstr>
      <vt:lpstr>Yu Gothic UI Semibold</vt:lpstr>
      <vt:lpstr>Abadi</vt:lpstr>
      <vt:lpstr>SF Pro</vt:lpstr>
      <vt:lpstr>Arial</vt:lpstr>
      <vt:lpstr>IBM Plex Mono Text</vt:lpstr>
      <vt:lpstr>Yu Gothic UI</vt:lpstr>
      <vt:lpstr>Microsoft YaHei</vt:lpstr>
      <vt:lpstr>Arial Unicode MS</vt:lpstr>
      <vt:lpstr>Calibri</vt:lpstr>
      <vt:lpstr>DengXian</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ε๑Purple Zane๑з</cp:lastModifiedBy>
  <cp:revision>237</cp:revision>
  <dcterms:created xsi:type="dcterms:W3CDTF">2021-04-29T18:58:00Z</dcterms:created>
  <dcterms:modified xsi:type="dcterms:W3CDTF">2024-04-01T17:36:18Z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D9E1ABD2483A4169AFAEBCABA6A0304C_13</vt:lpwstr>
  </property>
  <property fmtid="{D5CDD505-2E9C-101B-9397-08002B2CF9AE}" pid="4" name="KSOProductBuildVer">
    <vt:lpwstr>2052-12.1.0.16417</vt:lpwstr>
  </property>
</Properties>
</file>